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2" r:id="rId3"/>
    <p:sldId id="274" r:id="rId4"/>
    <p:sldId id="258" r:id="rId5"/>
    <p:sldId id="275" r:id="rId6"/>
    <p:sldId id="276" r:id="rId7"/>
    <p:sldId id="279" r:id="rId8"/>
    <p:sldId id="259" r:id="rId9"/>
    <p:sldId id="260" r:id="rId10"/>
    <p:sldId id="266" r:id="rId11"/>
    <p:sldId id="263" r:id="rId12"/>
    <p:sldId id="265" r:id="rId13"/>
    <p:sldId id="264" r:id="rId14"/>
    <p:sldId id="267" r:id="rId15"/>
    <p:sldId id="269" r:id="rId16"/>
    <p:sldId id="273" r:id="rId17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  <a:srgbClr val="0000FF"/>
    <a:srgbClr val="AB68C0"/>
    <a:srgbClr val="B35DCB"/>
    <a:srgbClr val="CEB5DD"/>
    <a:srgbClr val="A778B0"/>
    <a:srgbClr val="99FF33"/>
    <a:srgbClr val="CC3399"/>
    <a:srgbClr val="66FF99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21" autoAdjust="0"/>
    <p:restoredTop sz="94660"/>
  </p:normalViewPr>
  <p:slideViewPr>
    <p:cSldViewPr>
      <p:cViewPr varScale="1">
        <p:scale>
          <a:sx n="61" d="100"/>
          <a:sy n="61" d="100"/>
        </p:scale>
        <p:origin x="72" y="7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2;&#1086;&#1080;%20&#1076;&#1086;&#1082;&#1091;&#1084;&#1077;&#1085;&#1090;&#1099;\&#1055;&#1088;&#1080;&#1077;&#1084;&#1085;&#1072;&#1103;\&#1055;&#1056;&#1054;&#1063;&#1048;&#1045;%20&#1055;&#1040;&#1055;&#1050;&#1048;\&#1041;&#1070;&#1044;&#1046;&#1045;&#1058;&#1067;%20&#1080;%20&#1089;&#1074;&#1086;&#1076;\&#1041;&#1102;&#1076;&#1078;&#1077;&#1090;%202017%20&#1080;%20&#1089;&#1087;&#1088;&#1072;&#1074;&#1082;&#1080;\&#1055;&#1088;&#1086;&#1077;&#1082;&#1090;%20&#1073;&#1102;&#1076;&#1078;&#1077;&#1090;&#1072;%202017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F112-srfo001\&#1076;&#1086;&#1082;&#1091;&#1084;&#1077;&#1085;&#1090;&#1099;\1%20&#1041;&#1070;&#1044;&#1046;&#1045;&#1058;\&#1041;&#1070;&#1044;&#1046;&#1045;&#1058;%20&#1085;&#1072;%202020%20&#1075;&#1086;&#1076;\2020%20&#1075;&#1086;&#1076;\&#1090;&#1072;&#1073;&#1083;&#1080;&#1094;&#1099;%20&#1082;%20&#1087;&#1088;&#1077;&#1079;&#1077;&#1085;&#1090;&#1072;&#1094;&#1080;&#1080;%20&#1085;&#1072;%202020%20&#1075;&#1086;&#1076;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2;&#1086;&#1080;%20&#1076;&#1086;&#1082;&#1091;&#1084;&#1077;&#1085;&#1090;&#1099;\&#1055;&#1088;&#1080;&#1077;&#1084;&#1085;&#1072;&#1103;\&#1055;&#1056;&#1054;&#1063;&#1048;&#1045;%20&#1055;&#1040;&#1055;&#1050;&#1048;\&#1041;&#1070;&#1044;&#1046;&#1045;&#1058;&#1067;%20&#1080;%20&#1089;&#1074;&#1086;&#1076;\&#1041;&#1102;&#1076;&#1078;&#1077;&#1090;%202017%20&#1080;%20&#1089;&#1087;&#1088;&#1072;&#1074;&#1082;&#1080;\&#1055;&#1088;&#1086;&#1077;&#1082;&#1090;%20&#1073;&#1102;&#1076;&#1078;&#1077;&#1090;&#1072;%202017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srvfo22000\&#1076;&#1086;&#1082;&#1091;&#1084;&#1077;&#1085;&#1090;&#1099;\&#1041;&#1070;&#1044;&#1046;&#1045;&#1058;%20&#1085;&#1072;%202019%20&#1075;&#1086;&#1076;\&#1090;&#1072;&#1073;&#1083;&#1080;&#1094;&#1099;%20&#1082;%20&#1087;&#1088;&#1077;&#1079;&#1077;&#1085;&#1090;&#1072;&#1094;&#1080;&#1080;%20&#1085;&#1072;%202019%20&#1075;&#1086;&#1076;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711418922226033E-2"/>
          <c:y val="1.4147762418309442E-2"/>
          <c:w val="0.94928858107777392"/>
          <c:h val="0.720861684102950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Поступления 2017 г.</c:v>
                </c:pt>
              </c:strCache>
            </c:strRef>
          </c:tx>
          <c:spPr>
            <a:solidFill>
              <a:srgbClr val="0000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Собственные доходы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 formatCode="0.0">
                  <c:v>57</c:v>
                </c:pt>
                <c:pt idx="1">
                  <c:v>30.2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4F-4A2B-B3E5-46F41BD835A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Поступления 2018 г.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Собственные доходы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63.2</c:v>
                </c:pt>
                <c:pt idx="1">
                  <c:v>32.9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74F-4A2B-B3E5-46F41BD835A5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Ожидаемое исполнение 2019 г.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Собственные доходы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70.900000000000006</c:v>
                </c:pt>
                <c:pt idx="1">
                  <c:v>40.5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74F-4A2B-B3E5-46F41BD835A5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План 2020 г.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2.4957918721819176E-3"/>
                  <c:y val="-3.3598938379371043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8202060358073423E-2"/>
                      <c:h val="3.782129315523485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E74F-4A2B-B3E5-46F41BD835A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Собственные доходы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Лист1!$E$2:$E$3</c:f>
              <c:numCache>
                <c:formatCode>0.0</c:formatCode>
                <c:ptCount val="2"/>
                <c:pt idx="0" formatCode="General">
                  <c:v>76.400000000000006</c:v>
                </c:pt>
                <c:pt idx="1">
                  <c:v>46.9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74F-4A2B-B3E5-46F41BD835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425848552"/>
        <c:axId val="425827232"/>
      </c:barChart>
      <c:catAx>
        <c:axId val="425848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25827232"/>
        <c:crosses val="autoZero"/>
        <c:auto val="1"/>
        <c:lblAlgn val="ctr"/>
        <c:lblOffset val="100"/>
        <c:noMultiLvlLbl val="0"/>
      </c:catAx>
      <c:valAx>
        <c:axId val="4258272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258485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6.8753732073809401E-2"/>
          <c:y val="0.83481530538149151"/>
          <c:w val="0.8904646125985024"/>
          <c:h val="0.1647866632600919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800" dirty="0"/>
              <a:t>Структура</a:t>
            </a:r>
            <a:r>
              <a:rPr lang="ru-RU" dirty="0"/>
              <a:t> </a:t>
            </a:r>
            <a:r>
              <a:rPr lang="ru-RU" sz="2800" dirty="0"/>
              <a:t>доходов бюджета</a:t>
            </a:r>
          </a:p>
        </c:rich>
      </c:tx>
      <c:layout>
        <c:manualLayout>
          <c:xMode val="edge"/>
          <c:yMode val="edge"/>
          <c:x val="0.27211450131233594"/>
          <c:y val="2.236776599442038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13836351706036745"/>
          <c:y val="0.18966163029898833"/>
          <c:w val="0.55105085301837275"/>
          <c:h val="0.73954659188044225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Структура доходов бюджета</c:v>
                </c:pt>
              </c:strCache>
            </c:strRef>
          </c:tx>
          <c:spPr>
            <a:scene3d>
              <a:camera prst="orthographicFront"/>
              <a:lightRig rig="threePt" dir="t">
                <a:rot lat="0" lon="0" rev="0"/>
              </a:lightRig>
            </a:scene3d>
            <a:sp3d>
              <a:bevelT w="0"/>
              <a:bevelB w="0" h="0"/>
            </a:sp3d>
          </c:spPr>
          <c:explosion val="4"/>
          <c:dPt>
            <c:idx val="0"/>
            <c:bubble3D val="0"/>
            <c:spPr>
              <a:solidFill>
                <a:srgbClr val="CC3399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>
                <a:bevelT w="0"/>
                <a:bevelB w="0" h="0"/>
              </a:sp3d>
            </c:spPr>
            <c:extLst>
              <c:ext xmlns:c16="http://schemas.microsoft.com/office/drawing/2014/chart" uri="{C3380CC4-5D6E-409C-BE32-E72D297353CC}">
                <c16:uniqueId val="{00000001-B283-4E3B-AB53-00579CCD7B0A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>
                <a:bevelT w="0"/>
                <a:bevelB w="0" h="0"/>
              </a:sp3d>
            </c:spPr>
            <c:extLst>
              <c:ext xmlns:c16="http://schemas.microsoft.com/office/drawing/2014/chart" uri="{C3380CC4-5D6E-409C-BE32-E72D297353CC}">
                <c16:uniqueId val="{00000002-B283-4E3B-AB53-00579CCD7B0A}"/>
              </c:ext>
            </c:extLst>
          </c:dPt>
          <c:dPt>
            <c:idx val="2"/>
            <c:bubble3D val="0"/>
            <c:spPr>
              <a:solidFill>
                <a:srgbClr val="0000FF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>
                <a:bevelT w="0"/>
                <a:bevelB w="0" h="0"/>
              </a:sp3d>
            </c:spPr>
            <c:extLst>
              <c:ext xmlns:c16="http://schemas.microsoft.com/office/drawing/2014/chart" uri="{C3380CC4-5D6E-409C-BE32-E72D297353CC}">
                <c16:uniqueId val="{00000003-B283-4E3B-AB53-00579CCD7B0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>
                <a:bevelT w="0"/>
                <a:bevelB w="0" h="0"/>
              </a:sp3d>
            </c:spPr>
            <c:extLst>
              <c:ext xmlns:c16="http://schemas.microsoft.com/office/drawing/2014/chart" uri="{C3380CC4-5D6E-409C-BE32-E72D297353CC}">
                <c16:uniqueId val="{00000007-31A9-412C-8189-420E5F80722C}"/>
              </c:ext>
            </c:extLst>
          </c:dPt>
          <c:dLbls>
            <c:dLbl>
              <c:idx val="0"/>
              <c:layout>
                <c:manualLayout>
                  <c:x val="-0.18365950349956256"/>
                  <c:y val="-0.1199104526155609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48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fld id="{6835D957-26DE-4368-94E9-41AAFCB0DD03}" type="VALUE">
                      <a:rPr lang="en-US" sz="4400" b="1" smtClean="0">
                        <a:solidFill>
                          <a:schemeClr val="tx1"/>
                        </a:solidFill>
                      </a:rPr>
                      <a:pPr>
                        <a:defRPr sz="4800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[ЗНАЧЕНИЕ]</a:t>
                    </a:fld>
                    <a:r>
                      <a:rPr lang="en-US" sz="4400" b="1" dirty="0">
                        <a:solidFill>
                          <a:schemeClr val="tx1"/>
                        </a:solidFill>
                      </a:rPr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48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056375765529305"/>
                      <c:h val="0.187696965498454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B283-4E3B-AB53-00579CCD7B0A}"/>
                </c:ext>
              </c:extLst>
            </c:dLbl>
            <c:dLbl>
              <c:idx val="1"/>
              <c:layout>
                <c:manualLayout>
                  <c:x val="0.17727158803099841"/>
                  <c:y val="2.319598559948508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4400" b="1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fld id="{71E8E6DC-233C-4C35-92A0-C0058FF42961}" type="VALUE">
                      <a:rPr lang="en-US" sz="4400" b="1" smtClean="0">
                        <a:solidFill>
                          <a:schemeClr val="tx1"/>
                        </a:solidFill>
                      </a:rPr>
                      <a:pPr>
                        <a:defRPr sz="4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[ЗНАЧЕНИЕ]</a:t>
                    </a:fld>
                    <a:r>
                      <a:rPr lang="en-US" sz="4400" b="1" dirty="0">
                        <a:solidFill>
                          <a:schemeClr val="tx1"/>
                        </a:solidFill>
                      </a:rPr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44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831146106736659"/>
                      <c:h val="0.2083475211114137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B283-4E3B-AB53-00579CCD7B0A}"/>
                </c:ext>
              </c:extLst>
            </c:dLbl>
            <c:dLbl>
              <c:idx val="2"/>
              <c:layout>
                <c:manualLayout>
                  <c:x val="4.1506342957130356E-2"/>
                  <c:y val="2.712458552118655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4400" b="1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fld id="{DA5371FD-C78F-4BB2-B7E2-B271B5EEA3FE}" type="VALUE">
                      <a:rPr lang="en-US" sz="4400" b="1" smtClean="0">
                        <a:solidFill>
                          <a:schemeClr val="tx1"/>
                        </a:solidFill>
                      </a:rPr>
                      <a:pPr>
                        <a:defRPr sz="4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[ЗНАЧЕНИЕ]</a:t>
                    </a:fld>
                    <a:r>
                      <a:rPr lang="en-US" sz="4400" b="1" dirty="0">
                        <a:solidFill>
                          <a:schemeClr val="tx1"/>
                        </a:solidFill>
                      </a:rPr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44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B283-4E3B-AB53-00579CCD7B0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3"/>
                <c:pt idx="0">
                  <c:v>Налоговые доходы</c:v>
                </c:pt>
                <c:pt idx="1">
                  <c:v>Безвозмездные поступления</c:v>
                </c:pt>
                <c:pt idx="2">
                  <c:v>Неналоговые доходы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57.7</c:v>
                </c:pt>
                <c:pt idx="1">
                  <c:v>38</c:v>
                </c:pt>
                <c:pt idx="2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83-4E3B-AB53-00579CCD7B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3"/>
        <c:delete val="1"/>
      </c:legendEntry>
      <c:layout>
        <c:manualLayout>
          <c:xMode val="edge"/>
          <c:yMode val="edge"/>
          <c:x val="0.69213823272090991"/>
          <c:y val="0.27413605237697147"/>
          <c:w val="0.29952843394575679"/>
          <c:h val="0.4968268300472482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6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7.9900274093289606E-2"/>
          <c:y val="1.71540850462398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600" b="1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5.8065195046742693E-2"/>
          <c:y val="0.16785906638392831"/>
          <c:w val="0.5937971709656894"/>
          <c:h val="0.73251945436014354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Структура собственных доходов бюджета</c:v>
                </c:pt>
              </c:strCache>
            </c:strRef>
          </c:tx>
          <c:dPt>
            <c:idx val="0"/>
            <c:bubble3D val="0"/>
            <c:explosion val="5"/>
            <c:spPr>
              <a:solidFill>
                <a:srgbClr val="CC339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71F-4098-B264-E5EA8E98FA51}"/>
              </c:ext>
            </c:extLst>
          </c:dPt>
          <c:dPt>
            <c:idx val="1"/>
            <c:bubble3D val="0"/>
            <c:explosion val="5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871F-4098-B264-E5EA8E98FA51}"/>
              </c:ext>
            </c:extLst>
          </c:dPt>
          <c:dPt>
            <c:idx val="2"/>
            <c:bubble3D val="0"/>
            <c:explosion val="5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71F-4098-B264-E5EA8E98FA51}"/>
              </c:ext>
            </c:extLst>
          </c:dPt>
          <c:dPt>
            <c:idx val="3"/>
            <c:bubble3D val="0"/>
            <c:explosion val="5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71F-4098-B264-E5EA8E98FA51}"/>
              </c:ext>
            </c:extLst>
          </c:dPt>
          <c:dPt>
            <c:idx val="4"/>
            <c:bubble3D val="0"/>
            <c:explosion val="5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871F-4098-B264-E5EA8E98FA51}"/>
              </c:ext>
            </c:extLst>
          </c:dPt>
          <c:dPt>
            <c:idx val="5"/>
            <c:bubble3D val="0"/>
            <c:explosion val="5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71F-4098-B264-E5EA8E98FA51}"/>
              </c:ext>
            </c:extLst>
          </c:dPt>
          <c:dPt>
            <c:idx val="6"/>
            <c:bubble3D val="0"/>
            <c:explosion val="5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871F-4098-B264-E5EA8E98FA51}"/>
              </c:ext>
            </c:extLst>
          </c:dPt>
          <c:dLbls>
            <c:dLbl>
              <c:idx val="0"/>
              <c:layout>
                <c:manualLayout>
                  <c:x val="-8.9378957893567382E-2"/>
                  <c:y val="-0.16076610449080536"/>
                </c:manualLayout>
              </c:layout>
              <c:tx>
                <c:rich>
                  <a:bodyPr/>
                  <a:lstStyle/>
                  <a:p>
                    <a:fld id="{B3DA2371-E494-4D57-ABD9-EFC8D6706D02}" type="VALUE">
                      <a:rPr lang="en-US" sz="2600" b="1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rPr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871F-4098-B264-E5EA8E98FA51}"/>
                </c:ext>
              </c:extLst>
            </c:dLbl>
            <c:dLbl>
              <c:idx val="1"/>
              <c:layout>
                <c:manualLayout>
                  <c:x val="2.0720866873377763E-2"/>
                  <c:y val="7.3320657608091852E-3"/>
                </c:manualLayout>
              </c:layout>
              <c:tx>
                <c:rich>
                  <a:bodyPr/>
                  <a:lstStyle/>
                  <a:p>
                    <a:fld id="{F9ECB32E-4F37-46A0-B58B-0CDAA25CA04F}" type="VALUE">
                      <a:rPr lang="en-US" sz="2600" b="1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rPr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871F-4098-B264-E5EA8E98FA51}"/>
                </c:ext>
              </c:extLst>
            </c:dLbl>
            <c:dLbl>
              <c:idx val="2"/>
              <c:layout>
                <c:manualLayout>
                  <c:x val="-1.1077998909212107E-2"/>
                  <c:y val="-7.3231597455355206E-3"/>
                </c:manualLayout>
              </c:layout>
              <c:tx>
                <c:rich>
                  <a:bodyPr/>
                  <a:lstStyle/>
                  <a:p>
                    <a:fld id="{2AFC2BC9-CC3C-4DE7-A7CE-E543F954D33A}" type="VALUE">
                      <a:rPr lang="en-US" sz="2600" b="1" i="0" u="none" strike="noStrike" kern="1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rPr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871F-4098-B264-E5EA8E98FA51}"/>
                </c:ext>
              </c:extLst>
            </c:dLbl>
            <c:dLbl>
              <c:idx val="3"/>
              <c:layout>
                <c:manualLayout>
                  <c:x val="0"/>
                  <c:y val="-3.7400735667050783E-3"/>
                </c:manualLayout>
              </c:layout>
              <c:tx>
                <c:rich>
                  <a:bodyPr/>
                  <a:lstStyle/>
                  <a:p>
                    <a:fld id="{417D04D3-D7B1-4C0F-ACAF-2CCC443E9F88}" type="VALUE">
                      <a:rPr lang="en-US" sz="2600" b="1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rPr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871F-4098-B264-E5EA8E98FA51}"/>
                </c:ext>
              </c:extLst>
            </c:dLbl>
            <c:dLbl>
              <c:idx val="4"/>
              <c:layout>
                <c:manualLayout>
                  <c:x val="7.9445627162547505E-3"/>
                  <c:y val="9.7465015964409759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6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71F-4098-B264-E5EA8E98FA51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A35D0411-26B1-45E9-81E5-A772666FA3FA}" type="VALUE">
                      <a:rPr lang="en-US" sz="2600" b="1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rPr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871F-4098-B264-E5EA8E98FA51}"/>
                </c:ext>
              </c:extLst>
            </c:dLbl>
            <c:dLbl>
              <c:idx val="6"/>
              <c:layout>
                <c:manualLayout>
                  <c:x val="3.6382335666389341E-2"/>
                  <c:y val="5.0230160999963211E-3"/>
                </c:manualLayout>
              </c:layout>
              <c:tx>
                <c:rich>
                  <a:bodyPr/>
                  <a:lstStyle/>
                  <a:p>
                    <a:fld id="{1BF4C99F-F9FB-4563-B345-CA6DDFE28175}" type="VALUE">
                      <a:rPr lang="en-US" sz="2600" b="1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rPr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871F-4098-B264-E5EA8E98FA5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Подоходный налог</c:v>
                </c:pt>
                <c:pt idx="1">
                  <c:v>НДС</c:v>
                </c:pt>
                <c:pt idx="2">
                  <c:v>Налоги на собственность</c:v>
                </c:pt>
                <c:pt idx="3">
                  <c:v>Другие налоги от выручки</c:v>
                </c:pt>
                <c:pt idx="4">
                  <c:v>Налог на прибыль</c:v>
                </c:pt>
                <c:pt idx="5">
                  <c:v>Другие налоговые</c:v>
                </c:pt>
                <c:pt idx="6">
                  <c:v>Неналоговые доходы</c:v>
                </c:pt>
              </c:strCache>
            </c:strRef>
          </c:cat>
          <c:val>
            <c:numRef>
              <c:f>Лист1!$B$2:$B$8</c:f>
              <c:numCache>
                <c:formatCode>0.0%</c:formatCode>
                <c:ptCount val="7"/>
                <c:pt idx="0">
                  <c:v>0.38500000000000001</c:v>
                </c:pt>
                <c:pt idx="1">
                  <c:v>0.215</c:v>
                </c:pt>
                <c:pt idx="2">
                  <c:v>0.115</c:v>
                </c:pt>
                <c:pt idx="3">
                  <c:v>7.2999999999999995E-2</c:v>
                </c:pt>
                <c:pt idx="4">
                  <c:v>0.13400000000000001</c:v>
                </c:pt>
                <c:pt idx="5">
                  <c:v>8.9999999999999993E-3</c:v>
                </c:pt>
                <c:pt idx="6">
                  <c:v>6.9000000000000006E-2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1F-4098-B264-E5EA8E98FA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8479676500590847"/>
          <c:y val="0.14395018910942262"/>
          <c:w val="0.30558309177768128"/>
          <c:h val="0.8560498108905774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600" b="1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Снижение поступлений доходов</a:t>
            </a:r>
            <a:r>
              <a:rPr lang="ru-RU" sz="2600" b="1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бюджета</a:t>
            </a:r>
            <a:r>
              <a:rPr lang="en-US" sz="2600" b="1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из-за изменений законодательства </a:t>
            </a:r>
            <a:endParaRPr lang="ru-RU" sz="2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1786379796184264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600" b="1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6383371365816777E-2"/>
          <c:y val="0.15312366726277726"/>
          <c:w val="0.91934708827829359"/>
          <c:h val="0.6793065406113777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 год</c:v>
                </c:pt>
              </c:strCache>
            </c:strRef>
          </c:tx>
          <c:spPr>
            <a:solidFill>
              <a:srgbClr val="0000FF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9240286432820594E-2"/>
                  <c:y val="-3.4135992058230161E-2"/>
                </c:manualLayout>
              </c:layout>
              <c:tx>
                <c:rich>
                  <a:bodyPr/>
                  <a:lstStyle/>
                  <a:p>
                    <a:fld id="{281A2E80-8FB6-4159-833A-044C9F381ECC}" type="VALUE">
                      <a:rPr lang="en-US" sz="2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91B5-4BFA-9FC5-6CF9C2D7314D}"/>
                </c:ext>
              </c:extLst>
            </c:dLbl>
            <c:dLbl>
              <c:idx val="1"/>
              <c:layout>
                <c:manualLayout>
                  <c:x val="1.6033572027350496E-2"/>
                  <c:y val="-2.4653772042055065E-2"/>
                </c:manualLayout>
              </c:layout>
              <c:tx>
                <c:rich>
                  <a:bodyPr/>
                  <a:lstStyle/>
                  <a:p>
                    <a:fld id="{6243B481-A197-43D7-A751-59C0B0C01A0F}" type="VALUE">
                      <a:rPr lang="en-US" sz="2800" b="1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rPr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91B5-4BFA-9FC5-6CF9C2D7314D}"/>
                </c:ext>
              </c:extLst>
            </c:dLbl>
            <c:dLbl>
              <c:idx val="2"/>
              <c:layout>
                <c:manualLayout>
                  <c:x val="2.0843643635555527E-2"/>
                  <c:y val="-4.36182120744051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1B5-4BFA-9FC5-6CF9C2D731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Земельный налог</c:v>
                </c:pt>
                <c:pt idx="1">
                  <c:v>Налог на недвижимость</c:v>
                </c:pt>
                <c:pt idx="2">
                  <c:v>Арендная плата земли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2.9</c:v>
                </c:pt>
                <c:pt idx="1">
                  <c:v>7.7</c:v>
                </c:pt>
                <c:pt idx="2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B5-4BFA-9FC5-6CF9C2D7314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 год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8860429649230895E-2"/>
                  <c:y val="-1.70679960291150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1B5-4BFA-9FC5-6CF9C2D7314D}"/>
                </c:ext>
              </c:extLst>
            </c:dLbl>
            <c:dLbl>
              <c:idx val="1"/>
              <c:layout>
                <c:manualLayout>
                  <c:x val="4.3290644473846222E-2"/>
                  <c:y val="-4.17217680711701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1B5-4BFA-9FC5-6CF9C2D7314D}"/>
                </c:ext>
              </c:extLst>
            </c:dLbl>
            <c:dLbl>
              <c:idx val="2"/>
              <c:layout>
                <c:manualLayout>
                  <c:x val="3.0463786851965824E-2"/>
                  <c:y val="-4.74111000808752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1B5-4BFA-9FC5-6CF9C2D731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Земельный налог</c:v>
                </c:pt>
                <c:pt idx="1">
                  <c:v>Налог на недвижимость</c:v>
                </c:pt>
                <c:pt idx="2">
                  <c:v>Арендная плата земли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6.5</c:v>
                </c:pt>
                <c:pt idx="2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1B5-4BFA-9FC5-6CF9C2D731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23891752"/>
        <c:axId val="223892080"/>
        <c:axId val="0"/>
      </c:bar3DChart>
      <c:catAx>
        <c:axId val="223891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23892080"/>
        <c:crosses val="autoZero"/>
        <c:auto val="1"/>
        <c:lblAlgn val="ctr"/>
        <c:lblOffset val="100"/>
        <c:noMultiLvlLbl val="0"/>
      </c:catAx>
      <c:valAx>
        <c:axId val="223892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238917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7828373051961786"/>
          <c:y val="0.37725960556353955"/>
          <c:w val="0.21209602571199068"/>
          <c:h val="0.2451015000722739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800" dirty="0"/>
              <a:t>Структура</a:t>
            </a:r>
            <a:r>
              <a:rPr lang="ru-RU" dirty="0"/>
              <a:t> </a:t>
            </a:r>
            <a:r>
              <a:rPr lang="ru-RU" sz="2800" dirty="0"/>
              <a:t>доходов бюджета</a:t>
            </a:r>
          </a:p>
        </c:rich>
      </c:tx>
      <c:layout>
        <c:manualLayout>
          <c:xMode val="edge"/>
          <c:yMode val="edge"/>
          <c:x val="0.27211450131233594"/>
          <c:y val="2.236776599442038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13836351706036745"/>
          <c:y val="0.18966163029898833"/>
          <c:w val="0.55105085301837275"/>
          <c:h val="0.73954659188044225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Структура доходов бюджета</c:v>
                </c:pt>
              </c:strCache>
            </c:strRef>
          </c:tx>
          <c:spPr>
            <a:scene3d>
              <a:camera prst="orthographicFront"/>
              <a:lightRig rig="threePt" dir="t">
                <a:rot lat="0" lon="0" rev="0"/>
              </a:lightRig>
            </a:scene3d>
            <a:sp3d>
              <a:bevelT w="0"/>
              <a:bevelB w="0" h="0"/>
            </a:sp3d>
          </c:spPr>
          <c:explosion val="4"/>
          <c:dPt>
            <c:idx val="0"/>
            <c:bubble3D val="0"/>
            <c:spPr>
              <a:solidFill>
                <a:srgbClr val="CC3399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>
                <a:bevelT w="0"/>
                <a:bevelB w="0" h="0"/>
              </a:sp3d>
            </c:spPr>
            <c:extLst>
              <c:ext xmlns:c16="http://schemas.microsoft.com/office/drawing/2014/chart" uri="{C3380CC4-5D6E-409C-BE32-E72D297353CC}">
                <c16:uniqueId val="{00000001-B283-4E3B-AB53-00579CCD7B0A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>
                <a:bevelT w="0"/>
                <a:bevelB w="0" h="0"/>
              </a:sp3d>
            </c:spPr>
            <c:extLst>
              <c:ext xmlns:c16="http://schemas.microsoft.com/office/drawing/2014/chart" uri="{C3380CC4-5D6E-409C-BE32-E72D297353CC}">
                <c16:uniqueId val="{00000002-B283-4E3B-AB53-00579CCD7B0A}"/>
              </c:ext>
            </c:extLst>
          </c:dPt>
          <c:dPt>
            <c:idx val="2"/>
            <c:bubble3D val="0"/>
            <c:spPr>
              <a:solidFill>
                <a:srgbClr val="0000FF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>
                <a:bevelT w="0"/>
                <a:bevelB w="0" h="0"/>
              </a:sp3d>
            </c:spPr>
            <c:extLst>
              <c:ext xmlns:c16="http://schemas.microsoft.com/office/drawing/2014/chart" uri="{C3380CC4-5D6E-409C-BE32-E72D297353CC}">
                <c16:uniqueId val="{00000003-B283-4E3B-AB53-00579CCD7B0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>
                <a:bevelT w="0"/>
                <a:bevelB w="0" h="0"/>
              </a:sp3d>
            </c:spPr>
            <c:extLst>
              <c:ext xmlns:c16="http://schemas.microsoft.com/office/drawing/2014/chart" uri="{C3380CC4-5D6E-409C-BE32-E72D297353CC}">
                <c16:uniqueId val="{00000007-31A9-412C-8189-420E5F80722C}"/>
              </c:ext>
            </c:extLst>
          </c:dPt>
          <c:dLbls>
            <c:dLbl>
              <c:idx val="0"/>
              <c:layout>
                <c:manualLayout>
                  <c:x val="-0.18365950349956256"/>
                  <c:y val="-0.1199104526155609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48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fld id="{6835D957-26DE-4368-94E9-41AAFCB0DD03}" type="VALUE">
                      <a:rPr lang="en-US" sz="4400" b="1" smtClean="0">
                        <a:solidFill>
                          <a:schemeClr val="tx1"/>
                        </a:solidFill>
                      </a:rPr>
                      <a:pPr>
                        <a:defRPr sz="4800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[ЗНАЧЕНИЕ]</a:t>
                    </a:fld>
                    <a:r>
                      <a:rPr lang="en-US" sz="4400" b="1" dirty="0">
                        <a:solidFill>
                          <a:schemeClr val="tx1"/>
                        </a:solidFill>
                      </a:rPr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48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056375765529305"/>
                      <c:h val="0.187696965498454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B283-4E3B-AB53-00579CCD7B0A}"/>
                </c:ext>
              </c:extLst>
            </c:dLbl>
            <c:dLbl>
              <c:idx val="1"/>
              <c:layout>
                <c:manualLayout>
                  <c:x val="0.17727158803099841"/>
                  <c:y val="2.319598559948508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4400" b="1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fld id="{71E8E6DC-233C-4C35-92A0-C0058FF42961}" type="VALUE">
                      <a:rPr lang="en-US" sz="4400" b="1" smtClean="0">
                        <a:solidFill>
                          <a:schemeClr val="tx1"/>
                        </a:solidFill>
                      </a:rPr>
                      <a:pPr>
                        <a:defRPr sz="4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[ЗНАЧЕНИЕ]</a:t>
                    </a:fld>
                    <a:r>
                      <a:rPr lang="en-US" sz="4400" b="1" dirty="0">
                        <a:solidFill>
                          <a:schemeClr val="tx1"/>
                        </a:solidFill>
                      </a:rPr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44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831146106736659"/>
                      <c:h val="0.2083475211114137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B283-4E3B-AB53-00579CCD7B0A}"/>
                </c:ext>
              </c:extLst>
            </c:dLbl>
            <c:dLbl>
              <c:idx val="2"/>
              <c:layout>
                <c:manualLayout>
                  <c:x val="4.1506342957130356E-2"/>
                  <c:y val="2.712458552118655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4400" b="1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fld id="{DA5371FD-C78F-4BB2-B7E2-B271B5EEA3FE}" type="VALUE">
                      <a:rPr lang="en-US" sz="4400" b="1" smtClean="0">
                        <a:solidFill>
                          <a:schemeClr val="tx1"/>
                        </a:solidFill>
                      </a:rPr>
                      <a:pPr>
                        <a:defRPr sz="4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[ЗНАЧЕНИЕ]</a:t>
                    </a:fld>
                    <a:r>
                      <a:rPr lang="en-US" sz="4400" b="1" dirty="0">
                        <a:solidFill>
                          <a:schemeClr val="tx1"/>
                        </a:solidFill>
                      </a:rPr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44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B283-4E3B-AB53-00579CCD7B0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3"/>
                <c:pt idx="0">
                  <c:v>Налоговые доходы</c:v>
                </c:pt>
                <c:pt idx="1">
                  <c:v>Безвозмездные поступления</c:v>
                </c:pt>
                <c:pt idx="2">
                  <c:v>Неналоговые доходы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57.7</c:v>
                </c:pt>
                <c:pt idx="1">
                  <c:v>38</c:v>
                </c:pt>
                <c:pt idx="2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83-4E3B-AB53-00579CCD7B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3"/>
        <c:delete val="1"/>
      </c:legendEntry>
      <c:layout>
        <c:manualLayout>
          <c:xMode val="edge"/>
          <c:yMode val="edge"/>
          <c:x val="0.69213823272090991"/>
          <c:y val="0.27413605237697147"/>
          <c:w val="0.29952843394575679"/>
          <c:h val="0.4968268300472482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6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ru-RU" sz="2400" dirty="0"/>
              <a:t>Структура расходов бюджета 2017 г. по эконом. классификации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7.946940938168956E-2"/>
          <c:y val="0.12037037037037036"/>
          <c:w val="0.6091055648118473"/>
          <c:h val="0.80259259259259264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</c:plotArea>
    <c:legend>
      <c:legendPos val="r"/>
      <c:layout>
        <c:manualLayout>
          <c:xMode val="edge"/>
          <c:yMode val="edge"/>
          <c:x val="0.72812957588870764"/>
          <c:y val="7.9773840769903778E-2"/>
          <c:w val="0.26190782356346981"/>
          <c:h val="0.893331583552055"/>
        </c:manualLayout>
      </c:layout>
      <c:overlay val="0"/>
      <c:txPr>
        <a:bodyPr/>
        <a:lstStyle/>
        <a:p>
          <a:pPr>
            <a:defRPr sz="2000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400" dirty="0">
                <a:solidFill>
                  <a:schemeClr val="tx1"/>
                </a:solidFill>
              </a:rPr>
              <a:t>Структура расходов бюджета по экономической классификации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rgbClr val="FF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14952132545931759"/>
          <c:y val="0.18328710994459027"/>
          <c:w val="0.5190129046369204"/>
          <c:h val="0.69201720618256046"/>
        </c:manualLayout>
      </c:layout>
      <c:pieChart>
        <c:varyColors val="1"/>
        <c:ser>
          <c:idx val="0"/>
          <c:order val="0"/>
          <c:dPt>
            <c:idx val="0"/>
            <c:bubble3D val="0"/>
            <c:explosion val="7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brightRoom" dir="tl">
                  <a:rot lat="0" lon="0" rev="8700000"/>
                </a:lightRig>
              </a:scene3d>
              <a:sp3d contourW="12700">
                <a:bevelT w="0" h="0"/>
                <a:contourClr>
                  <a:scrgbClr r="0" g="0" b="0">
                    <a:shade val="80000"/>
                  </a:scrgb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20C4-4059-A22E-C1F7BC8169BD}"/>
              </c:ext>
            </c:extLst>
          </c:dPt>
          <c:dPt>
            <c:idx val="1"/>
            <c:bubble3D val="0"/>
            <c:explosion val="11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brightRoom" dir="tl">
                  <a:rot lat="0" lon="0" rev="8700000"/>
                </a:lightRig>
              </a:scene3d>
              <a:sp3d contourW="12700">
                <a:bevelT w="0" h="0"/>
                <a:contourClr>
                  <a:scrgbClr r="0" g="0" b="0">
                    <a:shade val="80000"/>
                  </a:scrgb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20C4-4059-A22E-C1F7BC8169BD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brightRoom" dir="tl">
                  <a:rot lat="0" lon="0" rev="8700000"/>
                </a:lightRig>
              </a:scene3d>
              <a:sp3d contourW="12700">
                <a:bevelT w="0" h="0"/>
                <a:contourClr>
                  <a:scrgbClr r="0" g="0" b="0">
                    <a:shade val="80000"/>
                  </a:scrgb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20C4-4059-A22E-C1F7BC8169BD}"/>
              </c:ext>
            </c:extLst>
          </c:dPt>
          <c:dPt>
            <c:idx val="3"/>
            <c:bubble3D val="0"/>
            <c:explosion val="7"/>
            <c:spPr>
              <a:gradFill rotWithShape="1"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brightRoom" dir="tl">
                  <a:rot lat="0" lon="0" rev="8700000"/>
                </a:lightRig>
              </a:scene3d>
              <a:sp3d contourW="12700">
                <a:bevelT w="0" h="0"/>
                <a:contourClr>
                  <a:scrgbClr r="0" g="0" b="0">
                    <a:shade val="80000"/>
                  </a:scrgb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20C4-4059-A22E-C1F7BC8169BD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hade val="51000"/>
                      <a:satMod val="130000"/>
                    </a:schemeClr>
                  </a:gs>
                  <a:gs pos="80000">
                    <a:schemeClr val="accent5">
                      <a:shade val="93000"/>
                      <a:satMod val="130000"/>
                    </a:schemeClr>
                  </a:gs>
                  <a:gs pos="100000">
                    <a:schemeClr val="accent5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brightRoom" dir="tl">
                  <a:rot lat="0" lon="0" rev="8700000"/>
                </a:lightRig>
              </a:scene3d>
              <a:sp3d contourW="12700">
                <a:bevelT w="0" h="0"/>
                <a:contourClr>
                  <a:scrgbClr r="0" g="0" b="0">
                    <a:shade val="80000"/>
                  </a:scrgb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20C4-4059-A22E-C1F7BC8169BD}"/>
              </c:ext>
            </c:extLst>
          </c:dPt>
          <c:dPt>
            <c:idx val="5"/>
            <c:bubble3D val="0"/>
            <c:explosion val="9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brightRoom" dir="tl">
                  <a:rot lat="0" lon="0" rev="8700000"/>
                </a:lightRig>
              </a:scene3d>
              <a:sp3d contourW="12700">
                <a:bevelT w="0" h="0"/>
                <a:contourClr>
                  <a:scrgbClr r="0" g="0" b="0">
                    <a:shade val="80000"/>
                  </a:scrgb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20C4-4059-A22E-C1F7BC8169BD}"/>
              </c:ext>
            </c:extLst>
          </c:dPt>
          <c:dPt>
            <c:idx val="6"/>
            <c:bubble3D val="0"/>
            <c:explosion val="12"/>
            <c:spPr>
              <a:gradFill rotWithShape="1">
                <a:gsLst>
                  <a:gs pos="0">
                    <a:schemeClr val="accent1">
                      <a:lumMod val="60000"/>
                      <a:shade val="51000"/>
                      <a:satMod val="130000"/>
                    </a:schemeClr>
                  </a:gs>
                  <a:gs pos="80000">
                    <a:schemeClr val="accent1">
                      <a:lumMod val="60000"/>
                      <a:shade val="93000"/>
                      <a:satMod val="130000"/>
                    </a:schemeClr>
                  </a:gs>
                  <a:gs pos="100000">
                    <a:schemeClr val="accent1">
                      <a:lumMod val="60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brightRoom" dir="tl">
                  <a:rot lat="0" lon="0" rev="8700000"/>
                </a:lightRig>
              </a:scene3d>
              <a:sp3d contourW="12700">
                <a:bevelT w="0" h="0"/>
                <a:contourClr>
                  <a:scrgbClr r="0" g="0" b="0">
                    <a:shade val="80000"/>
                  </a:scrgb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20C4-4059-A22E-C1F7BC8169BD}"/>
              </c:ext>
            </c:extLst>
          </c:dPt>
          <c:dPt>
            <c:idx val="7"/>
            <c:bubble3D val="0"/>
            <c:explosion val="9"/>
            <c:spPr>
              <a:gradFill rotWithShape="1">
                <a:gsLst>
                  <a:gs pos="0">
                    <a:schemeClr val="accent2">
                      <a:lumMod val="60000"/>
                      <a:shade val="51000"/>
                      <a:satMod val="130000"/>
                    </a:schemeClr>
                  </a:gs>
                  <a:gs pos="80000">
                    <a:schemeClr val="accent2">
                      <a:lumMod val="60000"/>
                      <a:shade val="93000"/>
                      <a:satMod val="130000"/>
                    </a:schemeClr>
                  </a:gs>
                  <a:gs pos="100000">
                    <a:schemeClr val="accent2">
                      <a:lumMod val="60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brightRoom" dir="tl">
                  <a:rot lat="0" lon="0" rev="8700000"/>
                </a:lightRig>
              </a:scene3d>
              <a:sp3d contourW="12700">
                <a:bevelT w="0" h="0"/>
                <a:contourClr>
                  <a:scrgbClr r="0" g="0" b="0">
                    <a:shade val="80000"/>
                  </a:scrgb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20C4-4059-A22E-C1F7BC8169BD}"/>
              </c:ext>
            </c:extLst>
          </c:dPt>
          <c:dLbls>
            <c:dLbl>
              <c:idx val="0"/>
              <c:layout>
                <c:manualLayout>
                  <c:x val="-0.23085356517935263"/>
                  <c:y val="-8.635899679206772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4000" b="1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>
                        <a:solidFill>
                          <a:schemeClr val="tx1"/>
                        </a:solidFill>
                      </a:rPr>
                      <a:t>58,3%</a:t>
                    </a:r>
                  </a:p>
                </c:rich>
              </c:tx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40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0C4-4059-A22E-C1F7BC8169BD}"/>
                </c:ext>
              </c:extLst>
            </c:dLbl>
            <c:dLbl>
              <c:idx val="1"/>
              <c:layout>
                <c:manualLayout>
                  <c:x val="6.720778652668416E-2"/>
                  <c:y val="6.961738116068810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400" b="0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>
                        <a:solidFill>
                          <a:schemeClr val="tx1"/>
                        </a:solidFill>
                      </a:rPr>
                      <a:t>2,5%</a:t>
                    </a:r>
                  </a:p>
                </c:rich>
              </c:tx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0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0C4-4059-A22E-C1F7BC8169BD}"/>
                </c:ext>
              </c:extLst>
            </c:dLbl>
            <c:dLbl>
              <c:idx val="2"/>
              <c:layout>
                <c:manualLayout>
                  <c:x val="8.7910104986876642E-3"/>
                  <c:y val="5.010965296004665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400" b="0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>
                        <a:solidFill>
                          <a:schemeClr val="tx1"/>
                        </a:solidFill>
                      </a:rPr>
                      <a:t>3,4%</a:t>
                    </a:r>
                  </a:p>
                </c:rich>
              </c:tx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0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0C4-4059-A22E-C1F7BC8169BD}"/>
                </c:ext>
              </c:extLst>
            </c:dLbl>
            <c:dLbl>
              <c:idx val="3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800" b="0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>
                        <a:solidFill>
                          <a:schemeClr val="tx1"/>
                        </a:solidFill>
                      </a:rPr>
                      <a:t>6,6%</a:t>
                    </a:r>
                  </a:p>
                </c:rich>
              </c:tx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800" b="0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0C4-4059-A22E-C1F7BC8169BD}"/>
                </c:ext>
              </c:extLst>
            </c:dLbl>
            <c:dLbl>
              <c:idx val="4"/>
              <c:layout>
                <c:manualLayout>
                  <c:x val="-7.7506561679790151E-3"/>
                  <c:y val="5.6178186060075143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400" b="0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>
                        <a:solidFill>
                          <a:schemeClr val="tx1"/>
                        </a:solidFill>
                      </a:rPr>
                      <a:t>4,2%</a:t>
                    </a:r>
                  </a:p>
                </c:rich>
              </c:tx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0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0C4-4059-A22E-C1F7BC8169BD}"/>
                </c:ext>
              </c:extLst>
            </c:dLbl>
            <c:dLbl>
              <c:idx val="5"/>
              <c:layout>
                <c:manualLayout>
                  <c:x val="1.0568350831146101E-2"/>
                  <c:y val="-6.5033537474482359E-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3200" b="1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>
                        <a:solidFill>
                          <a:schemeClr val="tx1"/>
                        </a:solidFill>
                      </a:rPr>
                      <a:t>11,3%</a:t>
                    </a:r>
                  </a:p>
                </c:rich>
              </c:tx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32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0C4-4059-A22E-C1F7BC8169BD}"/>
                </c:ext>
              </c:extLst>
            </c:dLbl>
            <c:dLbl>
              <c:idx val="6"/>
              <c:layout>
                <c:manualLayout>
                  <c:x val="-4.4176509186351961E-3"/>
                  <c:y val="-3.4635462233887429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400" b="0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>
                        <a:solidFill>
                          <a:schemeClr val="tx1"/>
                        </a:solidFill>
                      </a:rPr>
                      <a:t>2,0%</a:t>
                    </a:r>
                  </a:p>
                </c:rich>
              </c:tx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0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0C4-4059-A22E-C1F7BC8169BD}"/>
                </c:ext>
              </c:extLst>
            </c:dLbl>
            <c:dLbl>
              <c:idx val="7"/>
              <c:layout>
                <c:manualLayout>
                  <c:x val="8.5165573053368332E-2"/>
                  <c:y val="0.1174365704286964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800" b="1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>
                        <a:solidFill>
                          <a:schemeClr val="tx1"/>
                        </a:solidFill>
                      </a:rPr>
                      <a:t>11,7%</a:t>
                    </a:r>
                  </a:p>
                </c:rich>
              </c:tx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8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20C4-4059-A22E-C1F7BC8169BD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Лист1!$A$76:$A$83</c:f>
              <c:strCache>
                <c:ptCount val="8"/>
                <c:pt idx="0">
                  <c:v>Зарплата с начислениями</c:v>
                </c:pt>
                <c:pt idx="1">
                  <c:v>Медикаменты</c:v>
                </c:pt>
                <c:pt idx="2">
                  <c:v>Продукты питания</c:v>
                </c:pt>
                <c:pt idx="3">
                  <c:v>Оплата ком. услуг</c:v>
                </c:pt>
                <c:pt idx="4">
                  <c:v>Трансферты населению</c:v>
                </c:pt>
                <c:pt idx="5">
                  <c:v>Субсидии</c:v>
                </c:pt>
                <c:pt idx="6">
                  <c:v>Кап. вложения</c:v>
                </c:pt>
                <c:pt idx="7">
                  <c:v>Прочее</c:v>
                </c:pt>
              </c:strCache>
            </c:strRef>
          </c:cat>
          <c:val>
            <c:numRef>
              <c:f>Лист1!$B$76:$B$83</c:f>
              <c:numCache>
                <c:formatCode>#,##0.0</c:formatCode>
                <c:ptCount val="8"/>
                <c:pt idx="0">
                  <c:v>61716.9</c:v>
                </c:pt>
                <c:pt idx="1">
                  <c:v>3014.9</c:v>
                </c:pt>
                <c:pt idx="2">
                  <c:v>3832.6</c:v>
                </c:pt>
                <c:pt idx="3">
                  <c:v>6806.1</c:v>
                </c:pt>
                <c:pt idx="4">
                  <c:v>4352.8</c:v>
                </c:pt>
                <c:pt idx="5">
                  <c:v>11563.1</c:v>
                </c:pt>
                <c:pt idx="6">
                  <c:v>1205.9000000000001</c:v>
                </c:pt>
                <c:pt idx="7">
                  <c:v>10060.700000000001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20C4-4059-A22E-C1F7BC8169B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71303532370953626"/>
          <c:y val="0.13520312044327795"/>
          <c:w val="0.27863134295713038"/>
          <c:h val="0.8276955380577427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ru-RU" sz="2400"/>
              <a:t>Расходы бюджета на 2017 год по отраслям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5.8248584672854702E-2"/>
          <c:y val="0.15319305920093321"/>
          <c:w val="0.63075903660969668"/>
          <c:h val="0.84101195683872865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</c:plotArea>
    <c:legend>
      <c:legendPos val="r"/>
      <c:layout>
        <c:manualLayout>
          <c:xMode val="edge"/>
          <c:yMode val="edge"/>
          <c:x val="0.74271574176681332"/>
          <c:y val="0.13579926818539997"/>
          <c:w val="0.24808882853114941"/>
          <c:h val="0.81851790625619314"/>
        </c:manualLayout>
      </c:layout>
      <c:overlay val="0"/>
      <c:txPr>
        <a:bodyPr/>
        <a:lstStyle/>
        <a:p>
          <a:pPr>
            <a:defRPr sz="2000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400" b="1" dirty="0"/>
              <a:t>Структура расходов бюджета по отраслям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11308519247594051"/>
          <c:y val="0.17631364829396326"/>
          <c:w val="0.53009897200349954"/>
          <c:h val="0.70679862933799942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435-4B41-98C7-9F33BA30950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435-4B41-98C7-9F33BA30950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435-4B41-98C7-9F33BA30950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435-4B41-98C7-9F33BA30950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0435-4B41-98C7-9F33BA309504}"/>
              </c:ext>
            </c:extLst>
          </c:dPt>
          <c:dPt>
            <c:idx val="5"/>
            <c:bubble3D val="0"/>
            <c:explosion val="4"/>
            <c:spPr>
              <a:solidFill>
                <a:srgbClr val="FF66F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0435-4B41-98C7-9F33BA309504}"/>
              </c:ext>
            </c:extLst>
          </c:dPt>
          <c:dPt>
            <c:idx val="6"/>
            <c:bubble3D val="0"/>
            <c:spPr>
              <a:solidFill>
                <a:srgbClr val="0000F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0435-4B41-98C7-9F33BA309504}"/>
              </c:ext>
            </c:extLst>
          </c:dPt>
          <c:dLbls>
            <c:dLbl>
              <c:idx val="0"/>
              <c:layout>
                <c:manualLayout>
                  <c:x val="6.9444444444444441E-3"/>
                  <c:y val="-2.2222222222222223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4,1%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435-4B41-98C7-9F33BA309504}"/>
                </c:ext>
              </c:extLst>
            </c:dLbl>
            <c:dLbl>
              <c:idx val="1"/>
              <c:layout>
                <c:manualLayout>
                  <c:x val="1.3888888888888889E-3"/>
                  <c:y val="5.5555555555555219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4,2%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435-4B41-98C7-9F33BA309504}"/>
                </c:ext>
              </c:extLst>
            </c:dLbl>
            <c:dLbl>
              <c:idx val="2"/>
              <c:layout>
                <c:manualLayout>
                  <c:x val="-1.527777777777788E-2"/>
                  <c:y val="-2.5000072907553222E-2"/>
                </c:manualLayout>
              </c:layout>
              <c:tx>
                <c:rich>
                  <a:bodyPr/>
                  <a:lstStyle/>
                  <a:p>
                    <a:r>
                      <a:rPr lang="en-US" sz="2600" b="1" dirty="0"/>
                      <a:t>13,3%</a:t>
                    </a:r>
                  </a:p>
                  <a:p>
                    <a:endParaRPr lang="en-US" sz="2600" b="1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333333333333333"/>
                      <c:h val="7.331481481481480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435-4B41-98C7-9F33BA309504}"/>
                </c:ext>
              </c:extLst>
            </c:dLbl>
            <c:dLbl>
              <c:idx val="3"/>
              <c:layout>
                <c:manualLayout>
                  <c:x val="-0.18402777777777779"/>
                  <c:y val="-0.15277777777777779"/>
                </c:manualLayout>
              </c:layout>
              <c:tx>
                <c:rich>
                  <a:bodyPr/>
                  <a:lstStyle/>
                  <a:p>
                    <a:r>
                      <a:rPr lang="en-US" sz="2600" b="1" dirty="0"/>
                      <a:t>26,2%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415277777777779"/>
                      <c:h val="0.1436945173519976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0435-4B41-98C7-9F33BA309504}"/>
                </c:ext>
              </c:extLst>
            </c:dLbl>
            <c:dLbl>
              <c:idx val="4"/>
              <c:layout>
                <c:manualLayout>
                  <c:x val="4.1666666666666154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5,4%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435-4B41-98C7-9F33BA309504}"/>
                </c:ext>
              </c:extLst>
            </c:dLbl>
            <c:dLbl>
              <c:idx val="5"/>
              <c:layout>
                <c:manualLayout>
                  <c:x val="8.2638888888888887E-2"/>
                  <c:y val="-3.703776611256994E-3"/>
                </c:manualLayout>
              </c:layout>
              <c:tx>
                <c:rich>
                  <a:bodyPr/>
                  <a:lstStyle/>
                  <a:p>
                    <a:r>
                      <a:rPr lang="en-US" sz="2600" b="1" dirty="0"/>
                      <a:t>43,3%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388888888888888"/>
                      <c:h val="0.1929629629629629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0435-4B41-98C7-9F33BA309504}"/>
                </c:ext>
              </c:extLst>
            </c:dLbl>
            <c:dLbl>
              <c:idx val="6"/>
              <c:layout>
                <c:manualLayout>
                  <c:x val="-1.3888888888888889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3,4%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435-4B41-98C7-9F33BA309504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Лист1!$A$65:$A$71</c:f>
              <c:strCache>
                <c:ptCount val="7"/>
                <c:pt idx="0">
                  <c:v>Общегосударственная деятельность</c:v>
                </c:pt>
                <c:pt idx="1">
                  <c:v>Национальная экономика</c:v>
                </c:pt>
                <c:pt idx="2">
                  <c:v>ЖКУ и жилищное строительство</c:v>
                </c:pt>
                <c:pt idx="3">
                  <c:v>Здравоохранение</c:v>
                </c:pt>
                <c:pt idx="4">
                  <c:v>Физ. культура, спорт, культура и СМИ</c:v>
                </c:pt>
                <c:pt idx="5">
                  <c:v>Образование</c:v>
                </c:pt>
                <c:pt idx="6">
                  <c:v>Социальная политика</c:v>
                </c:pt>
              </c:strCache>
            </c:strRef>
          </c:cat>
          <c:val>
            <c:numRef>
              <c:f>Лист1!$B$65:$B$71</c:f>
              <c:numCache>
                <c:formatCode>#,##0.0</c:formatCode>
                <c:ptCount val="7"/>
                <c:pt idx="0">
                  <c:v>5038.8</c:v>
                </c:pt>
                <c:pt idx="1">
                  <c:v>4444.8999999999996</c:v>
                </c:pt>
                <c:pt idx="2">
                  <c:v>13000.7</c:v>
                </c:pt>
                <c:pt idx="3">
                  <c:v>27953.4</c:v>
                </c:pt>
                <c:pt idx="4">
                  <c:v>5730.7</c:v>
                </c:pt>
                <c:pt idx="5">
                  <c:v>42521.1</c:v>
                </c:pt>
                <c:pt idx="6">
                  <c:v>3647.2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0435-4B41-98C7-9F33BA30950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2562007874015744"/>
          <c:y val="0.14535651793525814"/>
          <c:w val="0.2660465879265092"/>
          <c:h val="0.8372499270924468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4BDE3-9032-4AD6-AD41-052543D1B13B}" type="datetimeFigureOut">
              <a:rPr lang="ru-RU" smtClean="0"/>
              <a:pPr/>
              <a:t>15.03.2023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12497-E38F-4D8E-93E5-643A749BC86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4BDE3-9032-4AD6-AD41-052543D1B13B}" type="datetimeFigureOut">
              <a:rPr lang="ru-RU" smtClean="0"/>
              <a:pPr/>
              <a:t>15.03.2023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12497-E38F-4D8E-93E5-643A749BC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4BDE3-9032-4AD6-AD41-052543D1B13B}" type="datetimeFigureOut">
              <a:rPr lang="ru-RU" smtClean="0"/>
              <a:pPr/>
              <a:t>15.03.2023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12497-E38F-4D8E-93E5-643A749BC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4BDE3-9032-4AD6-AD41-052543D1B13B}" type="datetimeFigureOut">
              <a:rPr lang="ru-RU" smtClean="0"/>
              <a:pPr/>
              <a:t>15.03.2023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12497-E38F-4D8E-93E5-643A749BC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4BDE3-9032-4AD6-AD41-052543D1B13B}" type="datetimeFigureOut">
              <a:rPr lang="ru-RU" smtClean="0"/>
              <a:pPr/>
              <a:t>15.03.2023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12497-E38F-4D8E-93E5-643A749BC86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4BDE3-9032-4AD6-AD41-052543D1B13B}" type="datetimeFigureOut">
              <a:rPr lang="ru-RU" smtClean="0"/>
              <a:pPr/>
              <a:t>15.03.2023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12497-E38F-4D8E-93E5-643A749BC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4BDE3-9032-4AD6-AD41-052543D1B13B}" type="datetimeFigureOut">
              <a:rPr lang="ru-RU" smtClean="0"/>
              <a:pPr/>
              <a:t>15.03.2023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12497-E38F-4D8E-93E5-643A749BC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4BDE3-9032-4AD6-AD41-052543D1B13B}" type="datetimeFigureOut">
              <a:rPr lang="ru-RU" smtClean="0"/>
              <a:pPr/>
              <a:t>15.03.2023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12497-E38F-4D8E-93E5-643A749BC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4BDE3-9032-4AD6-AD41-052543D1B13B}" type="datetimeFigureOut">
              <a:rPr lang="ru-RU" smtClean="0"/>
              <a:pPr/>
              <a:t>15.03.2023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12497-E38F-4D8E-93E5-643A749BC86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4BDE3-9032-4AD6-AD41-052543D1B13B}" type="datetimeFigureOut">
              <a:rPr lang="ru-RU" smtClean="0"/>
              <a:pPr/>
              <a:t>15.03.2023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12497-E38F-4D8E-93E5-643A749BC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4BDE3-9032-4AD6-AD41-052543D1B13B}" type="datetimeFigureOut">
              <a:rPr lang="ru-RU" smtClean="0"/>
              <a:pPr/>
              <a:t>15.03.2023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12497-E38F-4D8E-93E5-643A749BC86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  <p:transition spd="slow"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604BDE3-9032-4AD6-AD41-052543D1B13B}" type="datetimeFigureOut">
              <a:rPr lang="ru-RU" smtClean="0"/>
              <a:pPr/>
              <a:t>15.03.2023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9D12497-E38F-4D8E-93E5-643A749BC86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spd="slow">
    <p:split orient="vert"/>
  </p:transition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142852"/>
            <a:ext cx="7848872" cy="2786082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4800" dirty="0">
                <a:effectLst/>
                <a:latin typeface="Times New Roman" pitchFamily="18" charset="0"/>
                <a:cs typeface="Times New Roman" pitchFamily="18" charset="0"/>
              </a:rPr>
              <a:t>Консолидированный бюджет </a:t>
            </a:r>
            <a:r>
              <a:rPr lang="ru-RU" sz="4800" b="0" dirty="0">
                <a:effectLst/>
                <a:latin typeface="Times New Roman" pitchFamily="18" charset="0"/>
                <a:cs typeface="Times New Roman" pitchFamily="18" charset="0"/>
              </a:rPr>
              <a:t>Кобринского района</a:t>
            </a:r>
            <a:br>
              <a:rPr lang="ru-RU" sz="4400" b="0" u="sng" dirty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4800" b="0" dirty="0">
                <a:effectLst/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4800" dirty="0">
                <a:effectLst/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sz="4800" dirty="0">
                <a:effectLst/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ru-RU" sz="4800" dirty="0">
                <a:effectLst/>
                <a:latin typeface="Times New Roman" pitchFamily="18" charset="0"/>
                <a:cs typeface="Times New Roman" pitchFamily="18" charset="0"/>
              </a:rPr>
              <a:t> год</a:t>
            </a:r>
          </a:p>
        </p:txBody>
      </p:sp>
      <p:pic>
        <p:nvPicPr>
          <p:cNvPr id="1026" name="Picture 2" descr="G:\kobrin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7620" y="3571876"/>
            <a:ext cx="2143140" cy="207167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6566884"/>
            <a:ext cx="2267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ФИНАНСОВЫЙ ОТДЕЛ</a:t>
            </a:r>
          </a:p>
        </p:txBody>
      </p:sp>
    </p:spTree>
    <p:extLst>
      <p:ext uri="{BB962C8B-B14F-4D97-AF65-F5344CB8AC3E}">
        <p14:creationId xmlns:p14="http://schemas.microsoft.com/office/powerpoint/2010/main" val="270094523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91680" y="508937"/>
            <a:ext cx="69127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ОБРАЗОВАНИЕ</a:t>
            </a:r>
          </a:p>
        </p:txBody>
      </p:sp>
      <p:pic>
        <p:nvPicPr>
          <p:cNvPr id="6" name="Picture 2" descr="G:\kobrin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15338" y="0"/>
            <a:ext cx="928662" cy="1000108"/>
          </a:xfrm>
          <a:prstGeom prst="rect">
            <a:avLst/>
          </a:prstGeom>
          <a:noFill/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4311547"/>
              </p:ext>
            </p:extLst>
          </p:nvPr>
        </p:nvGraphicFramePr>
        <p:xfrm>
          <a:off x="1475656" y="1476110"/>
          <a:ext cx="7344816" cy="47611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80453">
                  <a:extLst>
                    <a:ext uri="{9D8B030D-6E8A-4147-A177-3AD203B41FA5}">
                      <a16:colId xmlns:a16="http://schemas.microsoft.com/office/drawing/2014/main" val="2801377587"/>
                    </a:ext>
                  </a:extLst>
                </a:gridCol>
                <a:gridCol w="1387354">
                  <a:extLst>
                    <a:ext uri="{9D8B030D-6E8A-4147-A177-3AD203B41FA5}">
                      <a16:colId xmlns:a16="http://schemas.microsoft.com/office/drawing/2014/main" val="1024854473"/>
                    </a:ext>
                  </a:extLst>
                </a:gridCol>
                <a:gridCol w="1060918">
                  <a:extLst>
                    <a:ext uri="{9D8B030D-6E8A-4147-A177-3AD203B41FA5}">
                      <a16:colId xmlns:a16="http://schemas.microsoft.com/office/drawing/2014/main" val="1265643410"/>
                    </a:ext>
                  </a:extLst>
                </a:gridCol>
                <a:gridCol w="816091">
                  <a:extLst>
                    <a:ext uri="{9D8B030D-6E8A-4147-A177-3AD203B41FA5}">
                      <a16:colId xmlns:a16="http://schemas.microsoft.com/office/drawing/2014/main" val="60846418"/>
                    </a:ext>
                  </a:extLst>
                </a:gridCol>
              </a:tblGrid>
              <a:tr h="129160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Экономическая классификация расходов бюджета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Ожидаемое исполнение 2019, тыс. руб.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 2020, тыс. руб.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Рост (%)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9144514"/>
                  </a:ext>
                </a:extLst>
              </a:tr>
              <a:tr h="430534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  <a:r>
                        <a:rPr lang="en-US" sz="18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593,6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53 279,8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119,7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8351303"/>
                  </a:ext>
                </a:extLst>
              </a:tr>
              <a:tr h="45586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</a:t>
                      </a:r>
                      <a:endParaRPr lang="ru-RU" sz="1800" b="1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6182567"/>
                  </a:ext>
                </a:extLst>
              </a:tr>
              <a:tr h="430534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заработная плата с начислениями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8600" marR="9525" marT="9525" marB="0" anchor="b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34962,8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39744,6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113,7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9518863"/>
                  </a:ext>
                </a:extLst>
              </a:tr>
              <a:tr h="430534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продукты питания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8600" marR="9525" marT="9525" marB="0" anchor="b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3020,0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3315,2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109,8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5515080"/>
                  </a:ext>
                </a:extLst>
              </a:tr>
              <a:tr h="430534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коммунальные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8600" marR="9525" marT="9525" marB="0" anchor="b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3713,6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3952,4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106,4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8555341"/>
                  </a:ext>
                </a:extLst>
              </a:tr>
              <a:tr h="430534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трансферты населению</a:t>
                      </a:r>
                      <a:endParaRPr lang="ru-RU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8600" marR="9525" marT="9525" marB="0" anchor="b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184,0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208,4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113,3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2937889"/>
                  </a:ext>
                </a:extLst>
              </a:tr>
              <a:tr h="430534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капитальные вложения </a:t>
                      </a:r>
                      <a:endParaRPr lang="ru-RU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8600" marR="9525" marT="9525" marB="0" anchor="b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432,2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1402,4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324,5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2037767"/>
                  </a:ext>
                </a:extLst>
              </a:tr>
              <a:tr h="430534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8600" marR="9525" marT="9525" marB="0" anchor="b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2281,1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4756,7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208,5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6923383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0" y="6525344"/>
            <a:ext cx="2411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ФИНАНСОВЫЙ ОТДЕЛ</a:t>
            </a:r>
          </a:p>
        </p:txBody>
      </p:sp>
    </p:spTree>
    <p:extLst>
      <p:ext uri="{BB962C8B-B14F-4D97-AF65-F5344CB8AC3E}">
        <p14:creationId xmlns:p14="http://schemas.microsoft.com/office/powerpoint/2010/main" val="1236366246"/>
      </p:ext>
    </p:extLst>
  </p:cSld>
  <p:clrMapOvr>
    <a:masterClrMapping/>
  </p:clrMapOvr>
  <p:transition spd="slow">
    <p:split orient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59632" y="564538"/>
            <a:ext cx="72728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ЗДРАВООХРАНЕНИЕ</a:t>
            </a:r>
          </a:p>
        </p:txBody>
      </p:sp>
      <p:pic>
        <p:nvPicPr>
          <p:cNvPr id="6" name="Picture 2" descr="G:\kobrin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15338" y="0"/>
            <a:ext cx="928662" cy="1000108"/>
          </a:xfrm>
          <a:prstGeom prst="rect">
            <a:avLst/>
          </a:prstGeom>
          <a:noFill/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8784136"/>
              </p:ext>
            </p:extLst>
          </p:nvPr>
        </p:nvGraphicFramePr>
        <p:xfrm>
          <a:off x="1392773" y="1340768"/>
          <a:ext cx="7283684" cy="49685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94278">
                  <a:extLst>
                    <a:ext uri="{9D8B030D-6E8A-4147-A177-3AD203B41FA5}">
                      <a16:colId xmlns:a16="http://schemas.microsoft.com/office/drawing/2014/main" val="3414211366"/>
                    </a:ext>
                  </a:extLst>
                </a:gridCol>
                <a:gridCol w="1409746">
                  <a:extLst>
                    <a:ext uri="{9D8B030D-6E8A-4147-A177-3AD203B41FA5}">
                      <a16:colId xmlns:a16="http://schemas.microsoft.com/office/drawing/2014/main" val="1185931992"/>
                    </a:ext>
                  </a:extLst>
                </a:gridCol>
                <a:gridCol w="1096468">
                  <a:extLst>
                    <a:ext uri="{9D8B030D-6E8A-4147-A177-3AD203B41FA5}">
                      <a16:colId xmlns:a16="http://schemas.microsoft.com/office/drawing/2014/main" val="2421485455"/>
                    </a:ext>
                  </a:extLst>
                </a:gridCol>
                <a:gridCol w="783192">
                  <a:extLst>
                    <a:ext uri="{9D8B030D-6E8A-4147-A177-3AD203B41FA5}">
                      <a16:colId xmlns:a16="http://schemas.microsoft.com/office/drawing/2014/main" val="1579031040"/>
                    </a:ext>
                  </a:extLst>
                </a:gridCol>
              </a:tblGrid>
              <a:tr h="12847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Экономическая классификация расходов бюджета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Ожидаемое исполнение 2019, тыс. руб.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проект 2020, тыс. руб.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1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рост (%)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2947625"/>
                  </a:ext>
                </a:extLst>
              </a:tr>
              <a:tr h="36622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29 700,0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32 296,5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1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108,7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5884582"/>
                  </a:ext>
                </a:extLst>
              </a:tr>
              <a:tr h="38777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</a:t>
                      </a:r>
                      <a:endParaRPr lang="ru-RU" sz="18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1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1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416079"/>
                  </a:ext>
                </a:extLst>
              </a:tr>
              <a:tr h="36622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заработная плата с начислениями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8600" marR="9525" marT="9525" marB="0" anchor="b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18 961,5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21 726,3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114,6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769950"/>
                  </a:ext>
                </a:extLst>
              </a:tr>
              <a:tr h="732455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лекарственные средства и изделия медицинского назначения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8600" marR="9525" marT="9525" marB="0" anchor="b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2 838,2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3 024,0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106,5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2748"/>
                  </a:ext>
                </a:extLst>
              </a:tr>
              <a:tr h="36622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продукты питания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8600" marR="9525" marT="9525" marB="0" anchor="b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767,0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807,0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105,2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0973361"/>
                  </a:ext>
                </a:extLst>
              </a:tr>
              <a:tr h="36622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коммунальные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8600" marR="9525" marT="9525" marB="0" anchor="b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1 330,0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1 452,0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109,2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9200381"/>
                  </a:ext>
                </a:extLst>
              </a:tr>
              <a:tr h="36622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трансферты населению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8600" marR="9525" marT="9525" marB="0" anchor="b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2 254,5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2 481,0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1897433"/>
                  </a:ext>
                </a:extLst>
              </a:tr>
              <a:tr h="36622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капитальные вложения 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8600" marR="9525" marT="9525" marB="0" anchor="b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2 000,0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1 751,6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87,6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3187834"/>
                  </a:ext>
                </a:extLst>
              </a:tr>
              <a:tr h="36622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8600" marR="9525" marT="9525" marB="0" anchor="b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1 548,8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1 054,6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68,1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091395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0" y="6525344"/>
            <a:ext cx="2411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ФИНАНСОВЫЙ ОТДЕЛ</a:t>
            </a:r>
          </a:p>
        </p:txBody>
      </p:sp>
    </p:spTree>
    <p:extLst>
      <p:ext uri="{BB962C8B-B14F-4D97-AF65-F5344CB8AC3E}">
        <p14:creationId xmlns:p14="http://schemas.microsoft.com/office/powerpoint/2010/main" val="105138516"/>
      </p:ext>
    </p:extLst>
  </p:cSld>
  <p:clrMapOvr>
    <a:masterClrMapping/>
  </p:clrMapOvr>
  <p:transition spd="slow">
    <p:split orient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75655" y="563488"/>
            <a:ext cx="705678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ФИЗКУЛЬТУРА и СПОРТ</a:t>
            </a:r>
          </a:p>
        </p:txBody>
      </p:sp>
      <p:pic>
        <p:nvPicPr>
          <p:cNvPr id="6" name="Picture 2" descr="G:\kobrin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15338" y="0"/>
            <a:ext cx="928662" cy="1000108"/>
          </a:xfrm>
          <a:prstGeom prst="rect">
            <a:avLst/>
          </a:prstGeom>
          <a:noFill/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6172171"/>
              </p:ext>
            </p:extLst>
          </p:nvPr>
        </p:nvGraphicFramePr>
        <p:xfrm>
          <a:off x="1475656" y="1340768"/>
          <a:ext cx="7200800" cy="48965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4485">
                  <a:extLst>
                    <a:ext uri="{9D8B030D-6E8A-4147-A177-3AD203B41FA5}">
                      <a16:colId xmlns:a16="http://schemas.microsoft.com/office/drawing/2014/main" val="1202896623"/>
                    </a:ext>
                  </a:extLst>
                </a:gridCol>
                <a:gridCol w="1456342">
                  <a:extLst>
                    <a:ext uri="{9D8B030D-6E8A-4147-A177-3AD203B41FA5}">
                      <a16:colId xmlns:a16="http://schemas.microsoft.com/office/drawing/2014/main" val="3069455714"/>
                    </a:ext>
                  </a:extLst>
                </a:gridCol>
                <a:gridCol w="1051802">
                  <a:extLst>
                    <a:ext uri="{9D8B030D-6E8A-4147-A177-3AD203B41FA5}">
                      <a16:colId xmlns:a16="http://schemas.microsoft.com/office/drawing/2014/main" val="705865598"/>
                    </a:ext>
                  </a:extLst>
                </a:gridCol>
                <a:gridCol w="728171">
                  <a:extLst>
                    <a:ext uri="{9D8B030D-6E8A-4147-A177-3AD203B41FA5}">
                      <a16:colId xmlns:a16="http://schemas.microsoft.com/office/drawing/2014/main" val="494520050"/>
                    </a:ext>
                  </a:extLst>
                </a:gridCol>
              </a:tblGrid>
              <a:tr h="16215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Экономическая классификация расходов бюджета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Ожидаемое исполнение 2019, тыс. руб.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проект 2020, тыс. руб.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1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рост (%)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164774"/>
                  </a:ext>
                </a:extLst>
              </a:tr>
              <a:tr h="54052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2 594,0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1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2 773,6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106,9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913706"/>
                  </a:ext>
                </a:extLst>
              </a:tr>
              <a:tr h="572323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</a:t>
                      </a:r>
                      <a:endParaRPr lang="ru-RU" sz="18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1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0293054"/>
                  </a:ext>
                </a:extLst>
              </a:tr>
              <a:tr h="54052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заработная плата с начислениями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8600" marR="9525" marT="9525" marB="0" anchor="b"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1 570,0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1 810,5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115,3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1155397"/>
                  </a:ext>
                </a:extLst>
              </a:tr>
              <a:tr h="54052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продукты питания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8600" marR="9525" marT="9525" marB="0" anchor="b"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45,9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49,0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106,8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802858"/>
                  </a:ext>
                </a:extLst>
              </a:tr>
              <a:tr h="54052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коммунальные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8600" marR="9525" marT="9525" marB="0" anchor="b"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670,0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704,5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105,1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5994009"/>
                  </a:ext>
                </a:extLst>
              </a:tr>
              <a:tr h="54052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расходы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8600" marR="9525" marT="9525" marB="0" anchor="b"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308,1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209,6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68,0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5328857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0" y="6525344"/>
            <a:ext cx="2411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ФИНАНСОВЫЙ ОТДЕЛ</a:t>
            </a:r>
          </a:p>
        </p:txBody>
      </p:sp>
    </p:spTree>
    <p:extLst>
      <p:ext uri="{BB962C8B-B14F-4D97-AF65-F5344CB8AC3E}">
        <p14:creationId xmlns:p14="http://schemas.microsoft.com/office/powerpoint/2010/main" val="2955956193"/>
      </p:ext>
    </p:extLst>
  </p:cSld>
  <p:clrMapOvr>
    <a:masterClrMapping/>
  </p:clrMapOvr>
  <p:transition spd="slow">
    <p:split orient="vert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25298" y="526607"/>
            <a:ext cx="700714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КУЛЬТУРА </a:t>
            </a:r>
          </a:p>
        </p:txBody>
      </p:sp>
      <p:pic>
        <p:nvPicPr>
          <p:cNvPr id="6" name="Picture 2" descr="G:\kobrin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15338" y="0"/>
            <a:ext cx="928662" cy="1000108"/>
          </a:xfrm>
          <a:prstGeom prst="rect">
            <a:avLst/>
          </a:prstGeom>
          <a:noFill/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6222345"/>
              </p:ext>
            </p:extLst>
          </p:nvPr>
        </p:nvGraphicFramePr>
        <p:xfrm>
          <a:off x="1525299" y="1526713"/>
          <a:ext cx="7223165" cy="46385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97390">
                  <a:extLst>
                    <a:ext uri="{9D8B030D-6E8A-4147-A177-3AD203B41FA5}">
                      <a16:colId xmlns:a16="http://schemas.microsoft.com/office/drawing/2014/main" val="2965167026"/>
                    </a:ext>
                  </a:extLst>
                </a:gridCol>
                <a:gridCol w="1469838">
                  <a:extLst>
                    <a:ext uri="{9D8B030D-6E8A-4147-A177-3AD203B41FA5}">
                      <a16:colId xmlns:a16="http://schemas.microsoft.com/office/drawing/2014/main" val="1457209462"/>
                    </a:ext>
                  </a:extLst>
                </a:gridCol>
                <a:gridCol w="1005299">
                  <a:extLst>
                    <a:ext uri="{9D8B030D-6E8A-4147-A177-3AD203B41FA5}">
                      <a16:colId xmlns:a16="http://schemas.microsoft.com/office/drawing/2014/main" val="382926144"/>
                    </a:ext>
                  </a:extLst>
                </a:gridCol>
                <a:gridCol w="850638">
                  <a:extLst>
                    <a:ext uri="{9D8B030D-6E8A-4147-A177-3AD203B41FA5}">
                      <a16:colId xmlns:a16="http://schemas.microsoft.com/office/drawing/2014/main" val="1983516903"/>
                    </a:ext>
                  </a:extLst>
                </a:gridCol>
              </a:tblGrid>
              <a:tr h="125834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Экономическая классификация расходов бюджета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Ожидаемое исполнение 2019, тыс. руб.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 2020, тыс. руб.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Рост (%)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61410"/>
                  </a:ext>
                </a:extLst>
              </a:tr>
              <a:tr h="419447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3 236,2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3 925,5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121,3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404052"/>
                  </a:ext>
                </a:extLst>
              </a:tr>
              <a:tr h="44412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</a:t>
                      </a:r>
                      <a:endParaRPr lang="ru-RU" sz="1800" b="1" i="1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4142383"/>
                  </a:ext>
                </a:extLst>
              </a:tr>
              <a:tr h="419447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заработная плата с начислениями</a:t>
                      </a:r>
                      <a:endParaRPr lang="ru-RU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8600" marR="9525" marT="9525" marB="0" anchor="b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2 057,0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2 357,1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114,6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9832524"/>
                  </a:ext>
                </a:extLst>
              </a:tr>
              <a:tr h="419447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коммунальные</a:t>
                      </a:r>
                      <a:endParaRPr lang="ru-RU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8600" marR="9525" marT="9525" marB="0" anchor="b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478,3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546,4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114,2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307633"/>
                  </a:ext>
                </a:extLst>
              </a:tr>
              <a:tr h="838894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субсидии (парк им. Суворова, киновидеопредприятие)</a:t>
                      </a:r>
                      <a:endParaRPr lang="ru-RU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8600" marR="9525" marT="9525" marB="0" anchor="b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295,8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322,0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108,9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7795476"/>
                  </a:ext>
                </a:extLst>
              </a:tr>
              <a:tr h="419447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капитальные вложения</a:t>
                      </a:r>
                      <a:endParaRPr lang="ru-RU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33,9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83,9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247,5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0769624"/>
                  </a:ext>
                </a:extLst>
              </a:tr>
              <a:tr h="419447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прочие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371,2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616,1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166,0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7871817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0" y="6519078"/>
            <a:ext cx="25557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ФИНАНСОВЫЙ ОТДЕЛ</a:t>
            </a:r>
          </a:p>
        </p:txBody>
      </p:sp>
    </p:spTree>
    <p:extLst>
      <p:ext uri="{BB962C8B-B14F-4D97-AF65-F5344CB8AC3E}">
        <p14:creationId xmlns:p14="http://schemas.microsoft.com/office/powerpoint/2010/main" val="1593072382"/>
      </p:ext>
    </p:extLst>
  </p:cSld>
  <p:clrMapOvr>
    <a:masterClrMapping/>
  </p:clrMapOvr>
  <p:transition spd="slow">
    <p:split orient="vert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47664" y="476672"/>
            <a:ext cx="69847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СОЦИАЛЬНАЯ ПОЛИТИКА</a:t>
            </a:r>
          </a:p>
        </p:txBody>
      </p:sp>
      <p:pic>
        <p:nvPicPr>
          <p:cNvPr id="6" name="Picture 2" descr="G:\kobrin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15338" y="0"/>
            <a:ext cx="928662" cy="1000108"/>
          </a:xfrm>
          <a:prstGeom prst="rect">
            <a:avLst/>
          </a:prstGeom>
          <a:noFill/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9757889"/>
              </p:ext>
            </p:extLst>
          </p:nvPr>
        </p:nvGraphicFramePr>
        <p:xfrm>
          <a:off x="1547664" y="1450134"/>
          <a:ext cx="7128791" cy="47871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02022">
                  <a:extLst>
                    <a:ext uri="{9D8B030D-6E8A-4147-A177-3AD203B41FA5}">
                      <a16:colId xmlns:a16="http://schemas.microsoft.com/office/drawing/2014/main" val="2304759027"/>
                    </a:ext>
                  </a:extLst>
                </a:gridCol>
                <a:gridCol w="1504967">
                  <a:extLst>
                    <a:ext uri="{9D8B030D-6E8A-4147-A177-3AD203B41FA5}">
                      <a16:colId xmlns:a16="http://schemas.microsoft.com/office/drawing/2014/main" val="1976903422"/>
                    </a:ext>
                  </a:extLst>
                </a:gridCol>
                <a:gridCol w="1029714">
                  <a:extLst>
                    <a:ext uri="{9D8B030D-6E8A-4147-A177-3AD203B41FA5}">
                      <a16:colId xmlns:a16="http://schemas.microsoft.com/office/drawing/2014/main" val="1061448058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3254562506"/>
                    </a:ext>
                  </a:extLst>
                </a:gridCol>
              </a:tblGrid>
              <a:tr h="15853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видам расходов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Ожидаемое исполнение 2019, тыс. руб.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проект 2020, тыс. руб.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1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рост (%)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10840"/>
                  </a:ext>
                </a:extLst>
              </a:tr>
              <a:tr h="528454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3 667,5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1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4 152,4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1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102,7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0880861"/>
                  </a:ext>
                </a:extLst>
              </a:tr>
              <a:tr h="55954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</a:t>
                      </a:r>
                      <a:endParaRPr lang="ru-RU" sz="18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1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2978912"/>
                  </a:ext>
                </a:extLst>
              </a:tr>
              <a:tr h="528454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защита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8600" marR="9525" marT="9525" marB="0" anchor="b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2 018,2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2 237,3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110,9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8037642"/>
                  </a:ext>
                </a:extLst>
              </a:tr>
              <a:tr h="528454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помощь в обеспечении жильем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8600" marR="9525" marT="9525" marB="0" anchor="b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231,5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144,7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2859577"/>
                  </a:ext>
                </a:extLst>
              </a:tr>
              <a:tr h="1056909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 вопросы в области социальной политике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8600" marR="9525" marT="9525" marB="0" anchor="b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1 489,3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1 683,6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8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113,0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7005032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0" y="6525344"/>
            <a:ext cx="26997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ФИНАНСОВЫЙ ОТДЕЛ</a:t>
            </a:r>
          </a:p>
        </p:txBody>
      </p:sp>
    </p:spTree>
    <p:extLst>
      <p:ext uri="{BB962C8B-B14F-4D97-AF65-F5344CB8AC3E}">
        <p14:creationId xmlns:p14="http://schemas.microsoft.com/office/powerpoint/2010/main" val="3282650889"/>
      </p:ext>
    </p:extLst>
  </p:cSld>
  <p:clrMapOvr>
    <a:masterClrMapping/>
  </p:clrMapOvr>
  <p:transition spd="slow">
    <p:split orient="vert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30737" y="188640"/>
            <a:ext cx="79208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Жилищно-коммунальное хозяйство </a:t>
            </a:r>
          </a:p>
        </p:txBody>
      </p:sp>
      <p:pic>
        <p:nvPicPr>
          <p:cNvPr id="6" name="Picture 2" descr="G:\kobrin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15338" y="0"/>
            <a:ext cx="928662" cy="1000108"/>
          </a:xfrm>
          <a:prstGeom prst="rect">
            <a:avLst/>
          </a:prstGeom>
          <a:noFill/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4055313"/>
              </p:ext>
            </p:extLst>
          </p:nvPr>
        </p:nvGraphicFramePr>
        <p:xfrm>
          <a:off x="1115616" y="1000108"/>
          <a:ext cx="7776864" cy="54532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10223">
                  <a:extLst>
                    <a:ext uri="{9D8B030D-6E8A-4147-A177-3AD203B41FA5}">
                      <a16:colId xmlns:a16="http://schemas.microsoft.com/office/drawing/2014/main" val="2953155579"/>
                    </a:ext>
                  </a:extLst>
                </a:gridCol>
                <a:gridCol w="1559988">
                  <a:extLst>
                    <a:ext uri="{9D8B030D-6E8A-4147-A177-3AD203B41FA5}">
                      <a16:colId xmlns:a16="http://schemas.microsoft.com/office/drawing/2014/main" val="3880510310"/>
                    </a:ext>
                  </a:extLst>
                </a:gridCol>
                <a:gridCol w="1039994">
                  <a:extLst>
                    <a:ext uri="{9D8B030D-6E8A-4147-A177-3AD203B41FA5}">
                      <a16:colId xmlns:a16="http://schemas.microsoft.com/office/drawing/2014/main" val="2076735324"/>
                    </a:ext>
                  </a:extLst>
                </a:gridCol>
                <a:gridCol w="866659">
                  <a:extLst>
                    <a:ext uri="{9D8B030D-6E8A-4147-A177-3AD203B41FA5}">
                      <a16:colId xmlns:a16="http://schemas.microsoft.com/office/drawing/2014/main" val="2401296355"/>
                    </a:ext>
                  </a:extLst>
                </a:gridCol>
              </a:tblGrid>
              <a:tr h="184319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Экономическая классификация расходов бюджета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Ожидаемое исполнение 2019,</a:t>
                      </a:r>
                      <a:r>
                        <a:rPr lang="ru-RU" sz="1800" b="1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тыс. руб.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 2020, тыс. руб.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Рост (%)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0476893"/>
                  </a:ext>
                </a:extLst>
              </a:tr>
              <a:tr h="614397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Субсидии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10 060,0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9 506,4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1696144"/>
                  </a:ext>
                </a:extLst>
              </a:tr>
              <a:tr h="793745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Капитальный ремонт жилищного фонда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828,8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1090,8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131,6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6937516"/>
                  </a:ext>
                </a:extLst>
              </a:tr>
              <a:tr h="614397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Текущий ремонт жилищного фонда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283,6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320,9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113,2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6362338"/>
                  </a:ext>
                </a:extLst>
              </a:tr>
              <a:tr h="793745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Благоустройство населенных пунктов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4 419,3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2 531,2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372987"/>
                  </a:ext>
                </a:extLst>
              </a:tr>
              <a:tr h="793745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Возмещение разницы в цене на твердые  виды топлива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440,7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401,6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3455026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0" y="6525344"/>
            <a:ext cx="25557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ФИНАНСОВЫЙ ОТДЕЛ</a:t>
            </a:r>
          </a:p>
        </p:txBody>
      </p:sp>
    </p:spTree>
    <p:extLst>
      <p:ext uri="{BB962C8B-B14F-4D97-AF65-F5344CB8AC3E}">
        <p14:creationId xmlns:p14="http://schemas.microsoft.com/office/powerpoint/2010/main" val="1183456441"/>
      </p:ext>
    </p:extLst>
  </p:cSld>
  <p:clrMapOvr>
    <a:masterClrMapping/>
  </p:clrMapOvr>
  <p:transition spd="slow">
    <p:split orient="vert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19672" y="116632"/>
            <a:ext cx="6336646" cy="83674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Сельсоветы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1528629"/>
              </p:ext>
            </p:extLst>
          </p:nvPr>
        </p:nvGraphicFramePr>
        <p:xfrm>
          <a:off x="1167625" y="692696"/>
          <a:ext cx="7632848" cy="553250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692779">
                  <a:extLst>
                    <a:ext uri="{9D8B030D-6E8A-4147-A177-3AD203B41FA5}">
                      <a16:colId xmlns:a16="http://schemas.microsoft.com/office/drawing/2014/main" val="2125676580"/>
                    </a:ext>
                  </a:extLst>
                </a:gridCol>
                <a:gridCol w="1015826">
                  <a:extLst>
                    <a:ext uri="{9D8B030D-6E8A-4147-A177-3AD203B41FA5}">
                      <a16:colId xmlns:a16="http://schemas.microsoft.com/office/drawing/2014/main" val="1600580300"/>
                    </a:ext>
                  </a:extLst>
                </a:gridCol>
                <a:gridCol w="1323843">
                  <a:extLst>
                    <a:ext uri="{9D8B030D-6E8A-4147-A177-3AD203B41FA5}">
                      <a16:colId xmlns:a16="http://schemas.microsoft.com/office/drawing/2014/main" val="1286254195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1675205305"/>
                    </a:ext>
                  </a:extLst>
                </a:gridCol>
                <a:gridCol w="1209021">
                  <a:extLst>
                    <a:ext uri="{9D8B030D-6E8A-4147-A177-3AD203B41FA5}">
                      <a16:colId xmlns:a16="http://schemas.microsoft.com/office/drawing/2014/main" val="1546356142"/>
                    </a:ext>
                  </a:extLst>
                </a:gridCol>
                <a:gridCol w="724792">
                  <a:extLst>
                    <a:ext uri="{9D8B030D-6E8A-4147-A177-3AD203B41FA5}">
                      <a16:colId xmlns:a16="http://schemas.microsoft.com/office/drawing/2014/main" val="4077249798"/>
                    </a:ext>
                  </a:extLst>
                </a:gridCol>
                <a:gridCol w="874499">
                  <a:extLst>
                    <a:ext uri="{9D8B030D-6E8A-4147-A177-3AD203B41FA5}">
                      <a16:colId xmlns:a16="http://schemas.microsoft.com/office/drawing/2014/main" val="3871643689"/>
                    </a:ext>
                  </a:extLst>
                </a:gridCol>
              </a:tblGrid>
              <a:tr h="704932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</a:t>
                      </a: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сельисполкомов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90" marR="2949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90" marR="2949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90" marR="2949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90" marR="2949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9608603"/>
                  </a:ext>
                </a:extLst>
              </a:tr>
              <a:tr h="40027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Обеспеченность бюджета собственными доходами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90" marR="2949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из районного бюджета (дотация)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90" marR="2949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90" marR="29490" marT="0" marB="0" anchor="ctr"/>
                </a:tc>
                <a:extLst>
                  <a:ext uri="{0D108BD9-81ED-4DB2-BD59-A6C34878D82A}">
                    <a16:rowId xmlns:a16="http://schemas.microsoft.com/office/drawing/2014/main" val="4007458505"/>
                  </a:ext>
                </a:extLst>
              </a:tr>
              <a:tr h="1639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Сумма</a:t>
                      </a:r>
                    </a:p>
                  </a:txBody>
                  <a:tcPr marL="29490" marR="2949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90" marR="2949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90" marR="2949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90" marR="2949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8581258"/>
                  </a:ext>
                </a:extLst>
              </a:tr>
              <a:tr h="19724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Батчинский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90" marR="29490" marT="0" marB="0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141 697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113 005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79,8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28 692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20,2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141 697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50581595"/>
                  </a:ext>
                </a:extLst>
              </a:tr>
              <a:tr h="19947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Буховичский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90" marR="29490" marT="0" marB="0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155 140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151 554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97,7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3 586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2,3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155 140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14887520"/>
                  </a:ext>
                </a:extLst>
              </a:tr>
              <a:tr h="16397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Городецкий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90" marR="29490" marT="0" marB="0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131 079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55 062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76 017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58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131 079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26590321"/>
                  </a:ext>
                </a:extLst>
              </a:tr>
              <a:tr h="16397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Дивинский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90" marR="29490" marT="0" marB="0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200 447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91 500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45,6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108 947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54,4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200 447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54373083"/>
                  </a:ext>
                </a:extLst>
              </a:tr>
              <a:tr h="635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Залесский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90" marR="29490" marT="0" marB="0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100 847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60 726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60,2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40 121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39,8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100 847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16773475"/>
                  </a:ext>
                </a:extLst>
              </a:tr>
              <a:tr h="19033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Киселевецкий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90" marR="29490" marT="0" marB="0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143 022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121 837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85,2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21 185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14,8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143 022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72260539"/>
                  </a:ext>
                </a:extLst>
              </a:tr>
              <a:tr h="19716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Новоселковский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90" marR="29490" marT="0" marB="0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126 123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29 596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23,5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96 527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76,5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126 123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34148964"/>
                  </a:ext>
                </a:extLst>
              </a:tr>
              <a:tr h="16397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Остромичский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90" marR="29490" marT="0" marB="0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128 873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47 176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36,6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81 697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63,4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128 873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26353206"/>
                  </a:ext>
                </a:extLst>
              </a:tr>
              <a:tr h="16397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Повитьевский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90" marR="29490" marT="0" marB="0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83 188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23 352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28,1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59 836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71,9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83 188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26087309"/>
                  </a:ext>
                </a:extLst>
              </a:tr>
              <a:tr h="16397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Тевельский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90" marR="29490" marT="0" marB="0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110 107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35 493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32,2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74 614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67,8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110 107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29550751"/>
                  </a:ext>
                </a:extLst>
              </a:tr>
              <a:tr h="2877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Хидринский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90" marR="29490" marT="0" marB="0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159 038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115 871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72,9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43 167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27,1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159 038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74206275"/>
                  </a:ext>
                </a:extLst>
              </a:tr>
              <a:tr h="60337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490" marR="2949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1 479 561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845 172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57,1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634 389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42,9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1 479 561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807980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-7808" y="6550223"/>
            <a:ext cx="23397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ФИНАНСОВЫЙ ОТДЕЛ</a:t>
            </a:r>
          </a:p>
        </p:txBody>
      </p:sp>
    </p:spTree>
    <p:extLst>
      <p:ext uri="{BB962C8B-B14F-4D97-AF65-F5344CB8AC3E}">
        <p14:creationId xmlns:p14="http://schemas.microsoft.com/office/powerpoint/2010/main" val="432952291"/>
      </p:ext>
    </p:extLst>
  </p:cSld>
  <p:clrMapOvr>
    <a:masterClrMapping/>
  </p:clrMapOvr>
  <p:transition spd="slow">
    <p:split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28728" y="214290"/>
            <a:ext cx="48953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Макроэкономические показатели</a:t>
            </a:r>
          </a:p>
        </p:txBody>
      </p:sp>
      <p:pic>
        <p:nvPicPr>
          <p:cNvPr id="4" name="Picture 2" descr="G:\kobrin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43867" y="0"/>
            <a:ext cx="1000133" cy="1071546"/>
          </a:xfrm>
          <a:prstGeom prst="rect">
            <a:avLst/>
          </a:prstGeom>
          <a:noFill/>
        </p:spPr>
      </p:pic>
      <p:sp>
        <p:nvSpPr>
          <p:cNvPr id="6" name="Скругленный прямоугольник 5"/>
          <p:cNvSpPr/>
          <p:nvPr/>
        </p:nvSpPr>
        <p:spPr>
          <a:xfrm>
            <a:off x="179512" y="1036776"/>
            <a:ext cx="6120680" cy="50405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Индекс роста валового внутреннего продукта</a:t>
            </a:r>
          </a:p>
        </p:txBody>
      </p:sp>
      <p:sp>
        <p:nvSpPr>
          <p:cNvPr id="7" name="Овал 6"/>
          <p:cNvSpPr/>
          <p:nvPr/>
        </p:nvSpPr>
        <p:spPr>
          <a:xfrm>
            <a:off x="6263680" y="675955"/>
            <a:ext cx="1440160" cy="1224136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107,0%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691680" y="1972880"/>
            <a:ext cx="6120680" cy="50405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Индекс  роста потребительских цен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07504" y="4421152"/>
            <a:ext cx="7704856" cy="57606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Размер ставки рефинансирования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763688" y="3629064"/>
            <a:ext cx="6120680" cy="50405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Темп роста номинальной заработной платы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0" y="2836976"/>
            <a:ext cx="6120680" cy="50405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Индекс цен в строительстве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763688" y="5465268"/>
            <a:ext cx="6120679" cy="50405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Размер базовой величины</a:t>
            </a:r>
          </a:p>
        </p:txBody>
      </p:sp>
      <p:sp>
        <p:nvSpPr>
          <p:cNvPr id="14" name="Овал 13"/>
          <p:cNvSpPr/>
          <p:nvPr/>
        </p:nvSpPr>
        <p:spPr>
          <a:xfrm>
            <a:off x="7703840" y="1540832"/>
            <a:ext cx="1440160" cy="1224136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105,0%</a:t>
            </a:r>
          </a:p>
        </p:txBody>
      </p:sp>
      <p:sp>
        <p:nvSpPr>
          <p:cNvPr id="15" name="Овал 14"/>
          <p:cNvSpPr/>
          <p:nvPr/>
        </p:nvSpPr>
        <p:spPr>
          <a:xfrm>
            <a:off x="6084168" y="2476936"/>
            <a:ext cx="1440160" cy="1224136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107,3%</a:t>
            </a:r>
          </a:p>
        </p:txBody>
      </p:sp>
      <p:sp>
        <p:nvSpPr>
          <p:cNvPr id="16" name="Овал 15"/>
          <p:cNvSpPr/>
          <p:nvPr/>
        </p:nvSpPr>
        <p:spPr>
          <a:xfrm>
            <a:off x="7703840" y="3197016"/>
            <a:ext cx="1440160" cy="1224136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106,3%</a:t>
            </a:r>
          </a:p>
        </p:txBody>
      </p:sp>
      <p:sp>
        <p:nvSpPr>
          <p:cNvPr id="18" name="Овал 17"/>
          <p:cNvSpPr/>
          <p:nvPr/>
        </p:nvSpPr>
        <p:spPr>
          <a:xfrm>
            <a:off x="6503619" y="4097116"/>
            <a:ext cx="1560261" cy="1224136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9,</a:t>
            </a:r>
            <a:r>
              <a:rPr lang="en-US" sz="20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0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%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7640029" y="5145792"/>
            <a:ext cx="1440160" cy="114300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27,0 рублей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-25959" y="6505618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ФИНАНСОВЫЙ ОТДЕЛ</a:t>
            </a:r>
          </a:p>
        </p:txBody>
      </p:sp>
    </p:spTree>
    <p:extLst>
      <p:ext uri="{BB962C8B-B14F-4D97-AF65-F5344CB8AC3E}">
        <p14:creationId xmlns:p14="http://schemas.microsoft.com/office/powerpoint/2010/main" val="1007396492"/>
      </p:ext>
    </p:extLst>
  </p:cSld>
  <p:clrMapOvr>
    <a:masterClrMapping/>
  </p:clrMapOvr>
  <p:transition spd="slow">
    <p:split orient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0986308"/>
              </p:ext>
            </p:extLst>
          </p:nvPr>
        </p:nvGraphicFramePr>
        <p:xfrm>
          <a:off x="1043608" y="692696"/>
          <a:ext cx="8172400" cy="5949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84443" y="81413"/>
            <a:ext cx="6346714" cy="45436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Доходы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</a:t>
            </a:r>
          </a:p>
        </p:txBody>
      </p:sp>
      <p:pic>
        <p:nvPicPr>
          <p:cNvPr id="7" name="Picture 2" descr="G:\kobrin1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43867" y="0"/>
            <a:ext cx="1000133" cy="1071546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0" y="6608522"/>
            <a:ext cx="2411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ФИНАНСОВЫЙ ОТДЕЛ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80312" y="985997"/>
            <a:ext cx="10801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млн. руб.</a:t>
            </a:r>
          </a:p>
        </p:txBody>
      </p:sp>
    </p:spTree>
    <p:extLst>
      <p:ext uri="{BB962C8B-B14F-4D97-AF65-F5344CB8AC3E}">
        <p14:creationId xmlns:p14="http://schemas.microsoft.com/office/powerpoint/2010/main" val="747755191"/>
      </p:ext>
    </p:extLst>
  </p:cSld>
  <p:clrMapOvr>
    <a:masterClrMapping/>
  </p:clrMapOvr>
  <p:transition spd="slow">
    <p:split orient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G:\kobrin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43867" y="0"/>
            <a:ext cx="1000133" cy="1071546"/>
          </a:xfrm>
          <a:prstGeom prst="rect">
            <a:avLst/>
          </a:prstGeom>
          <a:noFill/>
        </p:spPr>
      </p:pic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4200151894"/>
              </p:ext>
            </p:extLst>
          </p:nvPr>
        </p:nvGraphicFramePr>
        <p:xfrm>
          <a:off x="0" y="44624"/>
          <a:ext cx="9144000" cy="6813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-35211" y="6594847"/>
            <a:ext cx="2267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ФИНАНСОВЫЙ ОТДЕЛ</a:t>
            </a:r>
          </a:p>
        </p:txBody>
      </p:sp>
    </p:spTree>
    <p:extLst>
      <p:ext uri="{BB962C8B-B14F-4D97-AF65-F5344CB8AC3E}">
        <p14:creationId xmlns:p14="http://schemas.microsoft.com/office/powerpoint/2010/main" val="1515165499"/>
      </p:ext>
    </p:extLst>
  </p:cSld>
  <p:clrMapOvr>
    <a:masterClrMapping/>
  </p:clrMapOvr>
  <p:transition spd="slow">
    <p:split orient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827581870"/>
              </p:ext>
            </p:extLst>
          </p:nvPr>
        </p:nvGraphicFramePr>
        <p:xfrm>
          <a:off x="971600" y="0"/>
          <a:ext cx="8172400" cy="6741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2" descr="G:\kobrin1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43867" y="0"/>
            <a:ext cx="1000133" cy="1071546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0" y="6550223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ФИНАНСОВЫЙ ОТДЕЛ</a:t>
            </a:r>
          </a:p>
        </p:txBody>
      </p:sp>
    </p:spTree>
    <p:extLst>
      <p:ext uri="{BB962C8B-B14F-4D97-AF65-F5344CB8AC3E}">
        <p14:creationId xmlns:p14="http://schemas.microsoft.com/office/powerpoint/2010/main" val="4140492676"/>
      </p:ext>
    </p:extLst>
  </p:cSld>
  <p:clrMapOvr>
    <a:masterClrMapping/>
  </p:clrMapOvr>
  <p:transition spd="slow">
    <p:split orient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G:\kobrin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43867" y="0"/>
            <a:ext cx="1000133" cy="1071546"/>
          </a:xfrm>
          <a:prstGeom prst="rect">
            <a:avLst/>
          </a:prstGeom>
          <a:noFill/>
        </p:spPr>
      </p:pic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574216661"/>
              </p:ext>
            </p:extLst>
          </p:nvPr>
        </p:nvGraphicFramePr>
        <p:xfrm>
          <a:off x="899592" y="44624"/>
          <a:ext cx="8136904" cy="66967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0" y="6525344"/>
            <a:ext cx="2411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ФИНАНСОВЫЙ ОТДЕЛ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547067" y="1050272"/>
            <a:ext cx="10801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млн. руб.</a:t>
            </a:r>
          </a:p>
        </p:txBody>
      </p:sp>
    </p:spTree>
    <p:extLst>
      <p:ext uri="{BB962C8B-B14F-4D97-AF65-F5344CB8AC3E}">
        <p14:creationId xmlns:p14="http://schemas.microsoft.com/office/powerpoint/2010/main" val="3098355034"/>
      </p:ext>
    </p:extLst>
  </p:cSld>
  <p:clrMapOvr>
    <a:masterClrMapping/>
  </p:clrMapOvr>
  <p:transition spd="slow">
    <p:split orient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G:\kobrin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43867" y="0"/>
            <a:ext cx="1000133" cy="1071546"/>
          </a:xfrm>
          <a:prstGeom prst="rect">
            <a:avLst/>
          </a:prstGeom>
          <a:noFill/>
        </p:spPr>
      </p:pic>
      <p:graphicFrame>
        <p:nvGraphicFramePr>
          <p:cNvPr id="7" name="Диаграмма 6"/>
          <p:cNvGraphicFramePr/>
          <p:nvPr>
            <p:extLst/>
          </p:nvPr>
        </p:nvGraphicFramePr>
        <p:xfrm>
          <a:off x="0" y="44624"/>
          <a:ext cx="9144000" cy="6813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-35211" y="6594847"/>
            <a:ext cx="2267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ФИНАНСОВЫЙ ОТДЕЛ</a:t>
            </a:r>
          </a:p>
        </p:txBody>
      </p:sp>
    </p:spTree>
    <p:extLst>
      <p:ext uri="{BB962C8B-B14F-4D97-AF65-F5344CB8AC3E}">
        <p14:creationId xmlns:p14="http://schemas.microsoft.com/office/powerpoint/2010/main" val="1235159331"/>
      </p:ext>
    </p:extLst>
  </p:cSld>
  <p:clrMapOvr>
    <a:masterClrMapping/>
  </p:clrMapOvr>
  <p:transition spd="slow">
    <p:split orient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3851140"/>
              </p:ext>
            </p:extLst>
          </p:nvPr>
        </p:nvGraphicFramePr>
        <p:xfrm>
          <a:off x="0" y="0"/>
          <a:ext cx="9036496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G:\kobrin1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15338" y="0"/>
            <a:ext cx="928662" cy="928670"/>
          </a:xfrm>
          <a:prstGeom prst="rect">
            <a:avLst/>
          </a:prstGeom>
          <a:noFill/>
        </p:spPr>
      </p:pic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9326673"/>
              </p:ext>
            </p:extLst>
          </p:nvPr>
        </p:nvGraphicFramePr>
        <p:xfrm>
          <a:off x="-27375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-77735" y="6550223"/>
            <a:ext cx="25557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ФИНАНСОВЫЙ ОТДЕЛ</a:t>
            </a:r>
          </a:p>
        </p:txBody>
      </p:sp>
    </p:spTree>
    <p:extLst>
      <p:ext uri="{BB962C8B-B14F-4D97-AF65-F5344CB8AC3E}">
        <p14:creationId xmlns:p14="http://schemas.microsoft.com/office/powerpoint/2010/main" val="530265708"/>
      </p:ext>
    </p:extLst>
  </p:cSld>
  <p:clrMapOvr>
    <a:masterClrMapping/>
  </p:clrMapOvr>
  <p:transition spd="slow">
    <p:split orient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5740464"/>
              </p:ext>
            </p:extLst>
          </p:nvPr>
        </p:nvGraphicFramePr>
        <p:xfrm>
          <a:off x="0" y="0"/>
          <a:ext cx="914399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G:\kobrin1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15338" y="0"/>
            <a:ext cx="928662" cy="1000108"/>
          </a:xfrm>
          <a:prstGeom prst="rect">
            <a:avLst/>
          </a:prstGeom>
          <a:noFill/>
        </p:spPr>
      </p:pic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3047640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-1" y="6540952"/>
            <a:ext cx="26277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ФИНАНСОВЫЙ ОТДЕЛ</a:t>
            </a:r>
          </a:p>
        </p:txBody>
      </p:sp>
    </p:spTree>
    <p:extLst>
      <p:ext uri="{BB962C8B-B14F-4D97-AF65-F5344CB8AC3E}">
        <p14:creationId xmlns:p14="http://schemas.microsoft.com/office/powerpoint/2010/main" val="380450475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1160</TotalTime>
  <Words>730</Words>
  <Application>Microsoft Office PowerPoint</Application>
  <PresentationFormat>Экран (4:3)</PresentationFormat>
  <Paragraphs>358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Corbel</vt:lpstr>
      <vt:lpstr>Gill Sans MT</vt:lpstr>
      <vt:lpstr>Times New Roman</vt:lpstr>
      <vt:lpstr>Verdana</vt:lpstr>
      <vt:lpstr>Wingdings 2</vt:lpstr>
      <vt:lpstr>Солнцестояние</vt:lpstr>
      <vt:lpstr>Консолидированный бюджет Кобринского района на 2020 год</vt:lpstr>
      <vt:lpstr>Презентация PowerPoint</vt:lpstr>
      <vt:lpstr>Доходы бюджета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бюджета и Кобринского района и на 2016 год</dc:title>
  <dc:creator>User</dc:creator>
  <cp:lastModifiedBy>Микитюк Светлана Ивановна</cp:lastModifiedBy>
  <cp:revision>170</cp:revision>
  <cp:lastPrinted>2019-12-26T06:41:41Z</cp:lastPrinted>
  <dcterms:created xsi:type="dcterms:W3CDTF">2015-12-29T11:11:09Z</dcterms:created>
  <dcterms:modified xsi:type="dcterms:W3CDTF">2023-03-15T06:35:17Z</dcterms:modified>
</cp:coreProperties>
</file>