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3"/>
  </p:notesMasterIdLst>
  <p:sldIdLst>
    <p:sldId id="273" r:id="rId2"/>
    <p:sldId id="314" r:id="rId3"/>
    <p:sldId id="350" r:id="rId4"/>
    <p:sldId id="352" r:id="rId5"/>
    <p:sldId id="270" r:id="rId6"/>
    <p:sldId id="316" r:id="rId7"/>
    <p:sldId id="349" r:id="rId8"/>
    <p:sldId id="347" r:id="rId9"/>
    <p:sldId id="353" r:id="rId10"/>
    <p:sldId id="321" r:id="rId11"/>
    <p:sldId id="354" r:id="rId12"/>
  </p:sldIdLst>
  <p:sldSz cx="9144000" cy="6858000" type="screen4x3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злей Татьяна Михайловна" initials="КТМ" lastIdx="0" clrIdx="0">
    <p:extLst>
      <p:ext uri="{19B8F6BF-5375-455C-9EA6-DF929625EA0E}">
        <p15:presenceInfo xmlns:p15="http://schemas.microsoft.com/office/powerpoint/2012/main" userId="S-1-5-21-901292189-1124696768-471799982-8315" providerId="AD"/>
      </p:ext>
    </p:extLst>
  </p:cmAuthor>
  <p:cmAuthor id="2" name="Климчук Оксана Витальевна" initials="КОВ" lastIdx="1" clrIdx="1">
    <p:extLst>
      <p:ext uri="{19B8F6BF-5375-455C-9EA6-DF929625EA0E}">
        <p15:presenceInfo xmlns:p15="http://schemas.microsoft.com/office/powerpoint/2012/main" userId="S-1-5-21-901292189-1124696768-471799982-80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9999"/>
    <a:srgbClr val="CC99FF"/>
    <a:srgbClr val="4DC3D3"/>
    <a:srgbClr val="00CC66"/>
    <a:srgbClr val="00CC99"/>
    <a:srgbClr val="FF6600"/>
    <a:srgbClr val="8D53CD"/>
    <a:srgbClr val="00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5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 b="1" dirty="0"/>
              <a:t>ДИНАМИКА ПОСТУПЛЕНИЯ </a:t>
            </a:r>
          </a:p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 b="1" dirty="0"/>
              <a:t>ДОХОДОВ, МЛН. РУБ. </a:t>
            </a:r>
          </a:p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 sz="2000" b="1" dirty="0"/>
          </a:p>
        </c:rich>
      </c:tx>
      <c:layout>
        <c:manualLayout>
          <c:xMode val="edge"/>
          <c:yMode val="edge"/>
          <c:x val="0.27511800087489063"/>
          <c:y val="2.037037037037037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4352034120734905E-2"/>
          <c:y val="0.17579644211140275"/>
          <c:w val="0.93066808836395454"/>
          <c:h val="0.616110965296004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2019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277777777777777E-2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74-489A-A0F5-D2D0C93520F2}"/>
                </c:ext>
              </c:extLst>
            </c:dLbl>
            <c:dLbl>
              <c:idx val="1"/>
              <c:layout>
                <c:manualLayout>
                  <c:x val="6.9444444444444441E-3"/>
                  <c:y val="-1.4814814814814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74-489A-A0F5-D2D0C9352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33.1</c:v>
                </c:pt>
                <c:pt idx="1">
                  <c:v>17.3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711A-40FA-974D-7DAF151444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2020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086E-2"/>
                  <c:y val="-1.4814814814814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74-489A-A0F5-D2D0C93520F2}"/>
                </c:ext>
              </c:extLst>
            </c:dLbl>
            <c:dLbl>
              <c:idx val="1"/>
              <c:layout>
                <c:manualLayout>
                  <c:x val="8.3333333333333332E-3"/>
                  <c:y val="-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74-489A-A0F5-D2D0C9352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35</c:v>
                </c:pt>
                <c:pt idx="1">
                  <c:v>19.8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711A-40FA-974D-7DAF151444A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полугодие 2021 г.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12E-2"/>
                  <c:y val="-1.4814814814814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74-489A-A0F5-D2D0C93520F2}"/>
                </c:ext>
              </c:extLst>
            </c:dLbl>
            <c:dLbl>
              <c:idx val="1"/>
              <c:layout>
                <c:manualLayout>
                  <c:x val="9.7222222222222224E-3"/>
                  <c:y val="-1.6666520851560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74-489A-A0F5-D2D0C9352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40.1</c:v>
                </c:pt>
                <c:pt idx="1">
                  <c:v>24.6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711A-40FA-974D-7DAF151444A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 полугодие 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74-489A-A0F5-D2D0C93520F2}"/>
                </c:ext>
              </c:extLst>
            </c:dLbl>
            <c:dLbl>
              <c:idx val="1"/>
              <c:layout>
                <c:manualLayout>
                  <c:x val="1.1111111111111009E-2"/>
                  <c:y val="-2.222222222222222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74-489A-A0F5-D2D0C9352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Лист1!$E$2:$E$3</c:f>
              <c:numCache>
                <c:formatCode>0.0</c:formatCode>
                <c:ptCount val="2"/>
                <c:pt idx="0">
                  <c:v>45.9</c:v>
                </c:pt>
                <c:pt idx="1">
                  <c:v>24.1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A2B-47E4-AC8A-A76A38DD973E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 полугодие 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12E-2"/>
                  <c:y val="-1.8518518518518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1838-416E-8868-639F67B95FE0}"/>
                </c:ext>
              </c:extLst>
            </c:dLbl>
            <c:dLbl>
              <c:idx val="1"/>
              <c:layout>
                <c:manualLayout>
                  <c:x val="1.9444444444444344E-2"/>
                  <c:y val="-1.38888888888888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"/>
                      <c:h val="4.1481481481481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838-416E-8868-639F67B95F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Лист1!$F$2:$F$3</c:f>
              <c:numCache>
                <c:formatCode>0.0</c:formatCode>
                <c:ptCount val="2"/>
                <c:pt idx="0">
                  <c:v>53.8</c:v>
                </c:pt>
                <c:pt idx="1">
                  <c:v>25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1838-416E-8868-639F67B95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06688"/>
        <c:axId val="79908224"/>
        <c:axId val="0"/>
      </c:bar3DChart>
      <c:catAx>
        <c:axId val="7990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9908224"/>
        <c:crosses val="autoZero"/>
        <c:auto val="1"/>
        <c:lblAlgn val="ctr"/>
        <c:lblOffset val="100"/>
        <c:noMultiLvlLbl val="0"/>
      </c:catAx>
      <c:valAx>
        <c:axId val="7990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990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3231846019247594E-2"/>
          <c:y val="0.86264946048410618"/>
          <c:w val="0.91926815398075246"/>
          <c:h val="0.137350539515893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830329775104533E-3"/>
          <c:w val="1"/>
          <c:h val="0.97095039211933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Удельный вес,%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E4E6-45CA-BFF7-F6335EAC972F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E4E6-45CA-BFF7-F6335EAC972F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E4E6-45CA-BFF7-F6335EAC972F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E4E6-45CA-BFF7-F6335EAC972F}"/>
              </c:ext>
            </c:extLst>
          </c:dPt>
          <c:dPt>
            <c:idx val="4"/>
            <c:bubble3D val="0"/>
            <c:spPr>
              <a:solidFill>
                <a:srgbClr val="FF999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E4E6-45CA-BFF7-F6335EAC972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E4E6-45CA-BFF7-F6335EAC972F}"/>
              </c:ext>
            </c:extLst>
          </c:dPt>
          <c:dLbls>
            <c:dLbl>
              <c:idx val="0"/>
              <c:layout>
                <c:manualLayout>
                  <c:x val="-0.13333333333333333"/>
                  <c:y val="4.984288669941056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Подоходный налог</a:t>
                    </a:r>
                  </a:p>
                  <a:p>
                    <a:r>
                      <a:rPr lang="ru-RU" dirty="0"/>
                      <a:t> (</a:t>
                    </a:r>
                    <a:fld id="{2A8A02E0-7811-4DB0-987D-8912F890D029}" type="VALUE">
                      <a:rPr lang="en-US"/>
                      <a:pPr/>
                      <a:t>[ЗНАЧЕНИЕ]</a:t>
                    </a:fld>
                    <a:r>
                      <a:rPr lang="en-US" dirty="0"/>
                      <a:t>)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4E6-45CA-BFF7-F6335EAC972F}"/>
                </c:ext>
              </c:extLst>
            </c:dLbl>
            <c:dLbl>
              <c:idx val="1"/>
              <c:layout>
                <c:manualLayout>
                  <c:x val="-7.6389435695538568E-3"/>
                  <c:y val="-0.2157282100799546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ru-RU" dirty="0">
                        <a:solidFill>
                          <a:schemeClr val="tx1"/>
                        </a:solidFill>
                      </a:rPr>
                      <a:t>Налог на прибыль (3,5)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04866579177601"/>
                      <c:h val="0.181583550226830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E6-45CA-BFF7-F6335EAC972F}"/>
                </c:ext>
              </c:extLst>
            </c:dLbl>
            <c:dLbl>
              <c:idx val="2"/>
              <c:layout>
                <c:manualLayout>
                  <c:x val="0.15347233158355206"/>
                  <c:y val="-0.3357070059987663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собственность (10,5)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E6-45CA-BFF7-F6335EAC972F}"/>
                </c:ext>
              </c:extLst>
            </c:dLbl>
            <c:dLbl>
              <c:idx val="3"/>
              <c:layout>
                <c:manualLayout>
                  <c:x val="9.7222222222222224E-2"/>
                  <c:y val="-0.195547142950461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добавленную стоимость (22,3)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E6-45CA-BFF7-F6335EAC972F}"/>
                </c:ext>
              </c:extLst>
            </c:dLbl>
            <c:dLbl>
              <c:idx val="4"/>
              <c:layout>
                <c:manualLayout>
                  <c:x val="0.14305555555555555"/>
                  <c:y val="6.405929434960566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Другие налоги</a:t>
                    </a:r>
                  </a:p>
                  <a:p>
                    <a:r>
                      <a:rPr lang="ru-RU" dirty="0"/>
                      <a:t> от выручки (7,4)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E6-45CA-BFF7-F6335EAC972F}"/>
                </c:ext>
              </c:extLst>
            </c:dLbl>
            <c:dLbl>
              <c:idx val="5"/>
              <c:layout>
                <c:manualLayout>
                  <c:x val="8.611122047244095E-2"/>
                  <c:y val="2.176135311481670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Иные</a:t>
                    </a:r>
                  </a:p>
                  <a:p>
                    <a:r>
                      <a:rPr lang="ru-RU" dirty="0"/>
                      <a:t> доходы (8,5)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E6-45CA-BFF7-F6335EAC9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Лист1!$B$2:$B$7</c:f>
              <c:numCache>
                <c:formatCode>General</c:formatCode>
                <c:ptCount val="6"/>
                <c:pt idx="0">
                  <c:v>47.8</c:v>
                </c:pt>
                <c:pt idx="1">
                  <c:v>3.5</c:v>
                </c:pt>
                <c:pt idx="2">
                  <c:v>10.5</c:v>
                </c:pt>
                <c:pt idx="3">
                  <c:v>22.3</c:v>
                </c:pt>
                <c:pt idx="4">
                  <c:v>7.4</c:v>
                </c:pt>
                <c:pt idx="5">
                  <c:v>8.5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Лист1!$A$2:$A$7</c15:sqref>
                        </c15:formulaRef>
                      </c:ext>
                    </c:extLst>
                    <c:strCache>
                      <c:ptCount val="6"/>
                      <c:pt idx="0">
                        <c:v>Подоходный налог с физических лиц</c:v>
                      </c:pt>
                      <c:pt idx="1">
                        <c:v>Налог на прибыль, зачисленный в местный бюджеты</c:v>
                      </c:pt>
                      <c:pt idx="2">
                        <c:v>Налоги на собственность</c:v>
                      </c:pt>
                      <c:pt idx="3">
                        <c:v>Налог на добавленную собственность</c:v>
                      </c:pt>
                      <c:pt idx="4">
                        <c:v>Другие налоги от выручки</c:v>
                      </c:pt>
                      <c:pt idx="5">
                        <c:v>Остальные налоговые и неналоговые доходы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C-E4E6-45CA-BFF7-F6335EAC972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0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поступлений по собственным доходам, млн. руб.</a:t>
            </a:r>
            <a:endParaRPr lang="ru-RU" dirty="0"/>
          </a:p>
        </c:rich>
      </c:tx>
      <c:layout>
        <c:manualLayout>
          <c:xMode val="edge"/>
          <c:yMode val="edge"/>
          <c:x val="0.1207777777777777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20"/>
      <c:rAngAx val="0"/>
      <c:perspective val="2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294783464566929"/>
          <c:y val="0.13867833187518228"/>
          <c:w val="0.8181492782152231"/>
          <c:h val="0.469798775153105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2019 г.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1805555555555569E-2"/>
                  <c:y val="-1.57596967045785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544-4039-9691-5E787D9022F0}"/>
                </c:ext>
              </c:extLst>
            </c:dLbl>
            <c:dLbl>
              <c:idx val="1"/>
              <c:layout>
                <c:manualLayout>
                  <c:x val="-4.8611111111111624E-3"/>
                  <c:y val="1.755613881597454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544-4039-9691-5E787D9022F0}"/>
                </c:ext>
              </c:extLst>
            </c:dLbl>
            <c:dLbl>
              <c:idx val="2"/>
              <c:layout>
                <c:manualLayout>
                  <c:x val="-8.3333333333333332E-3"/>
                  <c:y val="1.755613881598133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544-4039-9691-5E787D9022F0}"/>
                </c:ext>
              </c:extLst>
            </c:dLbl>
            <c:dLbl>
              <c:idx val="3"/>
              <c:layout>
                <c:manualLayout>
                  <c:x val="-2.0833333333333333E-3"/>
                  <c:y val="-1.2637066200058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19-4050-84CF-C89CA1210113}"/>
                </c:ext>
              </c:extLst>
            </c:dLbl>
            <c:dLbl>
              <c:idx val="4"/>
              <c:layout>
                <c:manualLayout>
                  <c:x val="-6.2499999999998997E-3"/>
                  <c:y val="5.0160396617089534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544-4039-9691-5E787D9022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Другие налоги от выручки от реализации товаров(работ, услуг)</c:v>
                </c:pt>
                <c:pt idx="3">
                  <c:v>Налог на недвижимость</c:v>
                </c:pt>
                <c:pt idx="4">
                  <c:v>Налог на прибыль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12.3</c:v>
                </c:pt>
                <c:pt idx="1">
                  <c:v>7.2</c:v>
                </c:pt>
                <c:pt idx="2">
                  <c:v>2.4</c:v>
                </c:pt>
                <c:pt idx="3">
                  <c:v>4</c:v>
                </c:pt>
                <c:pt idx="4">
                  <c:v>2.5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D544-4039-9691-5E787D9022F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2020 г.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5555555555555558E-3"/>
                  <c:y val="3.7037037037037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EE-4108-A928-C4ABDF220DD6}"/>
                </c:ext>
              </c:extLst>
            </c:dLbl>
            <c:dLbl>
              <c:idx val="2"/>
              <c:layout>
                <c:manualLayout>
                  <c:x val="-2.7777777777778798E-3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34E-4DEB-B4C3-105CF513C622}"/>
                </c:ext>
              </c:extLst>
            </c:dLbl>
            <c:dLbl>
              <c:idx val="3"/>
              <c:layout>
                <c:manualLayout>
                  <c:x val="1.3888888888888889E-3"/>
                  <c:y val="1.851851851851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4E-4DEB-B4C3-105CF513C6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Другие налоги от выручки от реализации товаров(работ, услуг)</c:v>
                </c:pt>
                <c:pt idx="3">
                  <c:v>Налог на недвижимость</c:v>
                </c:pt>
                <c:pt idx="4">
                  <c:v>Налог на прибыль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15.2</c:v>
                </c:pt>
                <c:pt idx="1">
                  <c:v>7.7</c:v>
                </c:pt>
                <c:pt idx="2">
                  <c:v>2.8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544-4039-9691-5E787D9022F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полугодие 2021 г.</c:v>
                </c:pt>
              </c:strCache>
            </c:strRef>
          </c:tx>
          <c:spPr>
            <a:solidFill>
              <a:srgbClr val="008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2500000000000025E-2"/>
                  <c:y val="-3.70370370370366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34E-4DEB-B4C3-105CF513C622}"/>
                </c:ext>
              </c:extLst>
            </c:dLbl>
            <c:dLbl>
              <c:idx val="1"/>
              <c:layout>
                <c:manualLayout>
                  <c:x val="-1.3888888888888889E-3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4E-4DEB-B4C3-105CF513C622}"/>
                </c:ext>
              </c:extLst>
            </c:dLbl>
            <c:dLbl>
              <c:idx val="2"/>
              <c:layout>
                <c:manualLayout>
                  <c:x val="2.777777777777676E-3"/>
                  <c:y val="-1.6666666666666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4E-4DEB-B4C3-105CF513C622}"/>
                </c:ext>
              </c:extLst>
            </c:dLbl>
            <c:dLbl>
              <c:idx val="3"/>
              <c:layout>
                <c:manualLayout>
                  <c:x val="6.9444444444444441E-3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34E-4DEB-B4C3-105CF513C622}"/>
                </c:ext>
              </c:extLst>
            </c:dLbl>
            <c:dLbl>
              <c:idx val="4"/>
              <c:layout>
                <c:manualLayout>
                  <c:x val="-2.7777777777777779E-3"/>
                  <c:y val="-2.0370370370370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EE-4108-A928-C4ABDF220D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Другие налоги от выручки от реализации товаров(работ, услуг)</c:v>
                </c:pt>
                <c:pt idx="3">
                  <c:v>Налог на недвижимость</c:v>
                </c:pt>
                <c:pt idx="4">
                  <c:v>Налог на прибыль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17.8</c:v>
                </c:pt>
                <c:pt idx="1">
                  <c:v>9.1</c:v>
                </c:pt>
                <c:pt idx="2">
                  <c:v>3.5</c:v>
                </c:pt>
                <c:pt idx="3" formatCode="#,##0.0">
                  <c:v>3</c:v>
                </c:pt>
                <c:pt idx="4">
                  <c:v>2.6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8FEE-4108-A928-C4ABDF220DD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 полугодие 2022 г.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9.722222222222248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F7E-4A82-91CD-D43D5C3736B9}"/>
                </c:ext>
              </c:extLst>
            </c:dLbl>
            <c:dLbl>
              <c:idx val="1"/>
              <c:layout>
                <c:manualLayout>
                  <c:x val="4.1666119860017496E-3"/>
                  <c:y val="-3.51851122776319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111111111111108E-2"/>
                      <c:h val="3.59259259259259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34E-4DEB-B4C3-105CF513C622}"/>
                </c:ext>
              </c:extLst>
            </c:dLbl>
            <c:dLbl>
              <c:idx val="2"/>
              <c:layout>
                <c:manualLayout>
                  <c:x val="8.3333333333333332E-3"/>
                  <c:y val="-2.59259259259259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4E-4DEB-B4C3-105CF513C622}"/>
                </c:ext>
              </c:extLst>
            </c:dLbl>
            <c:dLbl>
              <c:idx val="3"/>
              <c:layout>
                <c:manualLayout>
                  <c:x val="1.3888888888888889E-3"/>
                  <c:y val="-3.3333333333333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19-4050-84CF-C89CA1210113}"/>
                </c:ext>
              </c:extLst>
            </c:dLbl>
            <c:dLbl>
              <c:idx val="4"/>
              <c:layout>
                <c:manualLayout>
                  <c:x val="-1.0185067526415994E-16"/>
                  <c:y val="-2.4074074074074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34E-4DEB-B4C3-105CF513C6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Другие налоги от выручки от реализации товаров(работ, услуг)</c:v>
                </c:pt>
                <c:pt idx="3">
                  <c:v>Налог на недвижимость</c:v>
                </c:pt>
                <c:pt idx="4">
                  <c:v>Налог на прибыль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20.7</c:v>
                </c:pt>
                <c:pt idx="1">
                  <c:v>9.9</c:v>
                </c:pt>
                <c:pt idx="2">
                  <c:v>4.0999999999999996</c:v>
                </c:pt>
                <c:pt idx="3">
                  <c:v>3.3</c:v>
                </c:pt>
                <c:pt idx="4">
                  <c:v>3.7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C8FD-438A-AB60-AFA468F1DC5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 полугодие 2023 г.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9444444444444445E-2"/>
                  <c:y val="-2.9629629629629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7E-4A82-91CD-D43D5C3736B9}"/>
                </c:ext>
              </c:extLst>
            </c:dLbl>
            <c:dLbl>
              <c:idx val="2"/>
              <c:layout>
                <c:manualLayout>
                  <c:x val="1.5277777777777777E-2"/>
                  <c:y val="-3.1481481481481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7E-4A82-91CD-D43D5C3736B9}"/>
                </c:ext>
              </c:extLst>
            </c:dLbl>
            <c:dLbl>
              <c:idx val="3"/>
              <c:layout>
                <c:manualLayout>
                  <c:x val="1.1111111111111009E-2"/>
                  <c:y val="-3.24074803149606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666666666666664E-2"/>
                      <c:h val="3.03703703703703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F7E-4A82-91CD-D43D5C3736B9}"/>
                </c:ext>
              </c:extLst>
            </c:dLbl>
            <c:dLbl>
              <c:idx val="4"/>
              <c:layout>
                <c:manualLayout>
                  <c:x val="1.5277777777777777E-2"/>
                  <c:y val="-6.790045017610662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F7E-4A82-91CD-D43D5C3736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Другие налоги от выручки от реализации товаров(работ, услуг)</c:v>
                </c:pt>
                <c:pt idx="3">
                  <c:v>Налог на недвижимость</c:v>
                </c:pt>
                <c:pt idx="4">
                  <c:v>Налог на прибыль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25.7</c:v>
                </c:pt>
                <c:pt idx="1">
                  <c:v>12</c:v>
                </c:pt>
                <c:pt idx="2" formatCode="0.0">
                  <c:v>4</c:v>
                </c:pt>
                <c:pt idx="3">
                  <c:v>4.5</c:v>
                </c:pt>
                <c:pt idx="4">
                  <c:v>1.9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7F7E-4A82-91CD-D43D5C3736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gapDepth val="167"/>
        <c:shape val="box"/>
        <c:axId val="77978624"/>
        <c:axId val="79958784"/>
        <c:axId val="0"/>
      </c:bar3DChart>
      <c:catAx>
        <c:axId val="7797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9958784"/>
        <c:crosses val="autoZero"/>
        <c:auto val="1"/>
        <c:lblAlgn val="ctr"/>
        <c:lblOffset val="100"/>
        <c:noMultiLvlLbl val="0"/>
      </c:catAx>
      <c:valAx>
        <c:axId val="7995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7978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24923447069117"/>
          <c:y val="0.16719641294838145"/>
          <c:w val="0.2430437445319335"/>
          <c:h val="0.238292505103528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E6F2DE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/>
              <a:t>Динамика поступлений налога </a:t>
            </a:r>
          </a:p>
          <a:p>
            <a:pPr>
              <a:defRPr/>
            </a:pPr>
            <a:r>
              <a:rPr lang="ru-RU" dirty="0"/>
              <a:t>на прибыль, зачисленного в бюджет района, тыс. </a:t>
            </a:r>
            <a:r>
              <a:rPr lang="ru-RU" sz="2130" b="1" dirty="0"/>
              <a:t>рублей</a:t>
            </a:r>
            <a:r>
              <a:rPr lang="ru-RU" dirty="0"/>
              <a:t> </a:t>
            </a:r>
          </a:p>
        </c:rich>
      </c:tx>
      <c:layout>
        <c:manualLayout>
          <c:xMode val="edge"/>
          <c:yMode val="edge"/>
          <c:x val="0.12932774008973313"/>
          <c:y val="1.11023105416774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20"/>
      <c:rotY val="7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635180136468038E-2"/>
          <c:y val="0.14000904554550836"/>
          <c:w val="0.92836483268274483"/>
          <c:h val="0.810450110388180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2019 г.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962962962962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AF-4F13-9910-2475C022161F}"/>
                </c:ext>
              </c:extLst>
            </c:dLbl>
            <c:dLbl>
              <c:idx val="2"/>
              <c:layout>
                <c:manualLayout>
                  <c:x val="-8.3333333333333835E-3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AF-4F13-9910-2475C022161F}"/>
                </c:ext>
              </c:extLst>
            </c:dLbl>
            <c:dLbl>
              <c:idx val="3"/>
              <c:layout>
                <c:manualLayout>
                  <c:x val="-4.1666666666667681E-3"/>
                  <c:y val="-1.358009003522132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AF-4F13-9910-2475C022161F}"/>
                </c:ext>
              </c:extLst>
            </c:dLbl>
            <c:dLbl>
              <c:idx val="5"/>
              <c:layout>
                <c:manualLayout>
                  <c:x val="-2.7893347260974123E-3"/>
                  <c:y val="-2.4131327037361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54289612451599E-2"/>
                      <c:h val="3.11202036795084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A03-4C7B-B06A-29C3BE90EC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ОАО "Кобринский МСЗ"</c:v>
                </c:pt>
                <c:pt idx="1">
                  <c:v>СООО "ПП Полесье"</c:v>
                </c:pt>
                <c:pt idx="2">
                  <c:v>ГП "Кобринское ЖКХ"</c:v>
                </c:pt>
                <c:pt idx="3">
                  <c:v>ИООО "Велпак-Кобрин"</c:v>
                </c:pt>
                <c:pt idx="4">
                  <c:v>ЗАО "ВестфалияСервис"</c:v>
                </c:pt>
                <c:pt idx="5">
                  <c:v>ООО  "Флексопак-Пол"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2271</c:v>
                </c:pt>
                <c:pt idx="1">
                  <c:v>567</c:v>
                </c:pt>
                <c:pt idx="2">
                  <c:v>421.2</c:v>
                </c:pt>
                <c:pt idx="3">
                  <c:v>72.8</c:v>
                </c:pt>
                <c:pt idx="5">
                  <c:v>66.5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1A-40FA-974D-7DAF151444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2020 г.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chemeClr val="accent5">
                  <a:alpha val="35000"/>
                </a:scheme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.11427607868735226"/>
                  <c:y val="-5.3690521796464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93-48DE-9C31-2137C7F031D2}"/>
                </c:ext>
              </c:extLst>
            </c:dLbl>
            <c:dLbl>
              <c:idx val="1"/>
              <c:layout>
                <c:manualLayout>
                  <c:x val="1.9525343082680495E-2"/>
                  <c:y val="-2.7843838889263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B8-463E-A9F1-6A96E8C7D105}"/>
                </c:ext>
              </c:extLst>
            </c:dLbl>
            <c:dLbl>
              <c:idx val="2"/>
              <c:layout>
                <c:manualLayout>
                  <c:x val="4.1666666666667178E-3"/>
                  <c:y val="-5.9259259259259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A93-48DE-9C31-2137C7F031D2}"/>
                </c:ext>
              </c:extLst>
            </c:dLbl>
            <c:dLbl>
              <c:idx val="3"/>
              <c:layout>
                <c:manualLayout>
                  <c:x val="-1.6707126662372115E-2"/>
                  <c:y val="-3.5273247449584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A93-48DE-9C31-2137C7F031D2}"/>
                </c:ext>
              </c:extLst>
            </c:dLbl>
            <c:dLbl>
              <c:idx val="4"/>
              <c:layout>
                <c:manualLayout>
                  <c:x val="-4.1666666666666666E-3"/>
                  <c:y val="-1.4814814814814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A93-48DE-9C31-2137C7F031D2}"/>
                </c:ext>
              </c:extLst>
            </c:dLbl>
            <c:spPr>
              <a:noFill/>
              <a:ln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ОАО "Кобринский МСЗ"</c:v>
                </c:pt>
                <c:pt idx="1">
                  <c:v>СООО "ПП Полесье"</c:v>
                </c:pt>
                <c:pt idx="2">
                  <c:v>ГП "Кобринское ЖКХ"</c:v>
                </c:pt>
                <c:pt idx="3">
                  <c:v>ИООО "Велпак-Кобрин"</c:v>
                </c:pt>
                <c:pt idx="4">
                  <c:v>ЗАО "ВестфалияСервис"</c:v>
                </c:pt>
                <c:pt idx="5">
                  <c:v>ООО  "Флексопак-Пол"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1645.7</c:v>
                </c:pt>
                <c:pt idx="1">
                  <c:v>-771.4</c:v>
                </c:pt>
                <c:pt idx="2">
                  <c:v>321.2</c:v>
                </c:pt>
                <c:pt idx="3">
                  <c:v>377.3</c:v>
                </c:pt>
                <c:pt idx="4">
                  <c:v>161.4</c:v>
                </c:pt>
                <c:pt idx="5">
                  <c:v>84.3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1A-40FA-974D-7DAF151444A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полугодие 2021 г.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3333333333333329E-2"/>
                  <c:y val="-1.29629629629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A93-48DE-9C31-2137C7F031D2}"/>
                </c:ext>
              </c:extLst>
            </c:dLbl>
            <c:dLbl>
              <c:idx val="1"/>
              <c:layout>
                <c:manualLayout>
                  <c:x val="6.9733368152430338E-3"/>
                  <c:y val="-3.1556350741164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03-4C7B-B06A-29C3BE90EC9F}"/>
                </c:ext>
              </c:extLst>
            </c:dLbl>
            <c:dLbl>
              <c:idx val="2"/>
              <c:layout>
                <c:manualLayout>
                  <c:x val="2.6412034815289982E-2"/>
                  <c:y val="-1.2985021768620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93-48DE-9C31-2137C7F031D2}"/>
                </c:ext>
              </c:extLst>
            </c:dLbl>
            <c:dLbl>
              <c:idx val="3"/>
              <c:layout>
                <c:manualLayout>
                  <c:x val="1.3888888888888888E-2"/>
                  <c:y val="-4.2592592592592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93-48DE-9C31-2137C7F031D2}"/>
                </c:ext>
              </c:extLst>
            </c:dLbl>
            <c:dLbl>
              <c:idx val="4"/>
              <c:layout>
                <c:manualLayout>
                  <c:x val="1.1070693821755259E-2"/>
                  <c:y val="-8.3372931023722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A93-48DE-9C31-2137C7F031D2}"/>
                </c:ext>
              </c:extLst>
            </c:dLbl>
            <c:dLbl>
              <c:idx val="5"/>
              <c:layout>
                <c:manualLayout>
                  <c:x val="-2.924345672270179E-5"/>
                  <c:y val="-6.6922532242886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797837188344847E-2"/>
                      <c:h val="3.11943856083524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03-4C7B-B06A-29C3BE90EC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ОАО "Кобринский МСЗ"</c:v>
                </c:pt>
                <c:pt idx="1">
                  <c:v>СООО "ПП Полесье"</c:v>
                </c:pt>
                <c:pt idx="2">
                  <c:v>ГП "Кобринское ЖКХ"</c:v>
                </c:pt>
                <c:pt idx="3">
                  <c:v>ИООО "Велпак-Кобрин"</c:v>
                </c:pt>
                <c:pt idx="4">
                  <c:v>ЗАО "ВестфалияСервис"</c:v>
                </c:pt>
                <c:pt idx="5">
                  <c:v>ООО  "Флексопак-Пол"</c:v>
                </c:pt>
              </c:strCache>
            </c:strRef>
          </c:cat>
          <c:val>
            <c:numRef>
              <c:f>Лист1!$D$2:$D$7</c:f>
              <c:numCache>
                <c:formatCode>0.0</c:formatCode>
                <c:ptCount val="6"/>
                <c:pt idx="0">
                  <c:v>1262.4000000000001</c:v>
                </c:pt>
                <c:pt idx="1">
                  <c:v>476</c:v>
                </c:pt>
                <c:pt idx="2">
                  <c:v>424.3</c:v>
                </c:pt>
                <c:pt idx="3">
                  <c:v>303.89999999999998</c:v>
                </c:pt>
                <c:pt idx="4">
                  <c:v>171.5</c:v>
                </c:pt>
                <c:pt idx="5">
                  <c:v>50.4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93-48DE-9C31-2137C7F031D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 полугодие 2022 г.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462668816039986E-17"/>
                  <c:y val="-2.4074074074074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84-4944-ADAE-06E44D909768}"/>
                </c:ext>
              </c:extLst>
            </c:dLbl>
            <c:dLbl>
              <c:idx val="1"/>
              <c:layout>
                <c:manualLayout>
                  <c:x val="1.255200626743746E-2"/>
                  <c:y val="-1.6706303333557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B8-463E-A9F1-6A96E8C7D105}"/>
                </c:ext>
              </c:extLst>
            </c:dLbl>
            <c:dLbl>
              <c:idx val="3"/>
              <c:layout>
                <c:manualLayout>
                  <c:x val="2.3596674519402901E-2"/>
                  <c:y val="7.6146102834532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E69-4EBE-97D0-F5111993C6F0}"/>
                </c:ext>
              </c:extLst>
            </c:dLbl>
            <c:dLbl>
              <c:idx val="4"/>
              <c:layout>
                <c:manualLayout>
                  <c:x val="1.2502588919926841E-3"/>
                  <c:y val="-4.0982915283549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11162851684045E-2"/>
                      <c:h val="3.11202036795084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E69-4EBE-97D0-F5111993C6F0}"/>
                </c:ext>
              </c:extLst>
            </c:dLbl>
            <c:dLbl>
              <c:idx val="5"/>
              <c:layout>
                <c:manualLayout>
                  <c:x val="2.7893347260971109E-3"/>
                  <c:y val="-5.56876777785257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A03-4C7B-B06A-29C3BE90EC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ОАО "Кобринский МСЗ"</c:v>
                </c:pt>
                <c:pt idx="1">
                  <c:v>СООО "ПП Полесье"</c:v>
                </c:pt>
                <c:pt idx="2">
                  <c:v>ГП "Кобринское ЖКХ"</c:v>
                </c:pt>
                <c:pt idx="3">
                  <c:v>ИООО "Велпак-Кобрин"</c:v>
                </c:pt>
                <c:pt idx="4">
                  <c:v>ЗАО "ВестфалияСервис"</c:v>
                </c:pt>
                <c:pt idx="5">
                  <c:v>ООО  "Флексопак-Пол"</c:v>
                </c:pt>
              </c:strCache>
            </c:strRef>
          </c:cat>
          <c:val>
            <c:numRef>
              <c:f>Лист1!$E$2:$E$7</c:f>
              <c:numCache>
                <c:formatCode>0.0</c:formatCode>
                <c:ptCount val="6"/>
                <c:pt idx="0">
                  <c:v>2654.4</c:v>
                </c:pt>
                <c:pt idx="1">
                  <c:v>-517.4</c:v>
                </c:pt>
                <c:pt idx="2">
                  <c:v>-304.7</c:v>
                </c:pt>
                <c:pt idx="3">
                  <c:v>203</c:v>
                </c:pt>
                <c:pt idx="4">
                  <c:v>43.6</c:v>
                </c:pt>
                <c:pt idx="5">
                  <c:v>43.1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9-4EBE-97D0-F5111993C6F0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 полугодие 2023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2.7893347260972135E-2"/>
                  <c:y val="-9.28127962975440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B8-463E-A9F1-6A96E8C7D105}"/>
                </c:ext>
              </c:extLst>
            </c:dLbl>
            <c:dLbl>
              <c:idx val="3"/>
              <c:layout>
                <c:manualLayout>
                  <c:x val="4.1840020891458201E-3"/>
                  <c:y val="-3.5268862593066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B8-463E-A9F1-6A96E8C7D105}"/>
                </c:ext>
              </c:extLst>
            </c:dLbl>
            <c:dLbl>
              <c:idx val="4"/>
              <c:layout>
                <c:manualLayout>
                  <c:x val="3.7656018802312279E-2"/>
                  <c:y val="-3.1556350741164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B8-463E-A9F1-6A96E8C7D105}"/>
                </c:ext>
              </c:extLst>
            </c:dLbl>
            <c:dLbl>
              <c:idx val="5"/>
              <c:layout>
                <c:manualLayout>
                  <c:x val="2.0920057779808415E-2"/>
                  <c:y val="6.499089176080025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33299545672795E-2"/>
                      <c:h val="5.525591758737397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A03-4C7B-B06A-29C3BE90EC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ОАО "Кобринский МСЗ"</c:v>
                </c:pt>
                <c:pt idx="1">
                  <c:v>СООО "ПП Полесье"</c:v>
                </c:pt>
                <c:pt idx="2">
                  <c:v>ГП "Кобринское ЖКХ"</c:v>
                </c:pt>
                <c:pt idx="3">
                  <c:v>ИООО "Велпак-Кобрин"</c:v>
                </c:pt>
                <c:pt idx="4">
                  <c:v>ЗАО "ВестфалияСервис"</c:v>
                </c:pt>
                <c:pt idx="5">
                  <c:v>ООО  "Флексопак-Пол"</c:v>
                </c:pt>
              </c:strCache>
            </c:strRef>
          </c:cat>
          <c:val>
            <c:numRef>
              <c:f>Лист1!$F$2:$F$7</c:f>
              <c:numCache>
                <c:formatCode>0.0</c:formatCode>
                <c:ptCount val="6"/>
                <c:pt idx="0">
                  <c:v>-2232</c:v>
                </c:pt>
                <c:pt idx="1">
                  <c:v>208.6</c:v>
                </c:pt>
                <c:pt idx="2">
                  <c:v>240.3</c:v>
                </c:pt>
                <c:pt idx="3">
                  <c:v>1492.3</c:v>
                </c:pt>
                <c:pt idx="4">
                  <c:v>404.5</c:v>
                </c:pt>
                <c:pt idx="5">
                  <c:v>362.9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8-463E-A9F1-6A96E8C7D1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148"/>
        <c:shape val="box"/>
        <c:axId val="79906688"/>
        <c:axId val="79908224"/>
        <c:axId val="0"/>
      </c:bar3DChart>
      <c:catAx>
        <c:axId val="7990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510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9908224"/>
        <c:crosses val="autoZero"/>
        <c:auto val="1"/>
        <c:lblAlgn val="ctr"/>
        <c:lblOffset val="20"/>
        <c:noMultiLvlLbl val="0"/>
      </c:catAx>
      <c:valAx>
        <c:axId val="7990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9906688"/>
        <c:crossesAt val="1"/>
        <c:crossBetween val="between"/>
      </c:valAx>
      <c:spPr>
        <a:noFill/>
        <a:ln>
          <a:noFill/>
        </a:ln>
        <a:effectLst>
          <a:glow rad="127000">
            <a:schemeClr val="bg1"/>
          </a:glow>
        </a:effectLst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075025394361919"/>
          <c:y val="0.12122652037226263"/>
          <c:w val="0.29249746056380799"/>
          <c:h val="0.29694745290262159"/>
        </c:manualLayout>
      </c:layout>
      <c:overlay val="0"/>
      <c:spPr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0800" dist="50800" dir="5400000" algn="ctr" rotWithShape="0">
            <a:schemeClr val="accent6">
              <a:lumMod val="20000"/>
              <a:lumOff val="80000"/>
            </a:schemeClr>
          </a:outerShdw>
          <a:softEdge rad="63500"/>
        </a:effectLst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888888888888889E-3"/>
          <c:y val="2.3380402588259203E-2"/>
          <c:w val="0.99861111111111112"/>
          <c:h val="0.61365259816418793"/>
        </c:manualLayout>
      </c:layout>
      <c:pie3D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70B-486B-83EB-DABD8A190218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70B-486B-83EB-DABD8A190218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70B-486B-83EB-DABD8A1902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70B-486B-83EB-DABD8A190218}"/>
              </c:ext>
            </c:extLst>
          </c:dPt>
          <c:dPt>
            <c:idx val="4"/>
            <c:bubble3D val="0"/>
            <c:spPr>
              <a:solidFill>
                <a:srgbClr val="CC99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70B-486B-83EB-DABD8A190218}"/>
              </c:ext>
            </c:extLst>
          </c:dPt>
          <c:dPt>
            <c:idx val="5"/>
            <c:bubble3D val="0"/>
            <c:spPr>
              <a:solidFill>
                <a:srgbClr val="FF66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70B-486B-83EB-DABD8A190218}"/>
              </c:ext>
            </c:extLst>
          </c:dPt>
          <c:dPt>
            <c:idx val="6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70B-486B-83EB-DABD8A19021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диаграммы!$A$5:$A$11</c:f>
              <c:strCache>
                <c:ptCount val="7"/>
                <c:pt idx="0">
                  <c:v>Социальная политика</c:v>
                </c:pt>
                <c:pt idx="1">
                  <c:v>Национальная экономика</c:v>
                </c:pt>
                <c:pt idx="2">
                  <c:v>Физ. культура, спорт, культура и СМИ</c:v>
                </c:pt>
                <c:pt idx="3">
                  <c:v>Общегосударственная деятельность</c:v>
                </c:pt>
                <c:pt idx="4">
                  <c:v>Жилищно-коммунальные услуги и жилищное строительство</c:v>
                </c:pt>
                <c:pt idx="5">
                  <c:v>Здравоохранение</c:v>
                </c:pt>
                <c:pt idx="6">
                  <c:v>Образование</c:v>
                </c:pt>
              </c:strCache>
            </c:strRef>
          </c:cat>
          <c:val>
            <c:numRef>
              <c:f>диаграммы!$E$5:$E$11</c:f>
              <c:numCache>
                <c:formatCode>0.0</c:formatCode>
                <c:ptCount val="7"/>
                <c:pt idx="0">
                  <c:v>3.1290866738459506</c:v>
                </c:pt>
                <c:pt idx="1">
                  <c:v>3.647291175936838</c:v>
                </c:pt>
                <c:pt idx="2">
                  <c:v>4.5679171842254753</c:v>
                </c:pt>
                <c:pt idx="3">
                  <c:v>6.6396863233859298</c:v>
                </c:pt>
                <c:pt idx="4">
                  <c:v>13.53877383701578</c:v>
                </c:pt>
                <c:pt idx="5">
                  <c:v>25.80773543561914</c:v>
                </c:pt>
                <c:pt idx="6">
                  <c:v>42.544609015414089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70B-486B-83EB-DABD8A19021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150699912510944E-2"/>
          <c:y val="0.57409499533927011"/>
          <c:w val="0.71792082239720034"/>
          <c:h val="0.425905004660729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6C-492C-8EC5-66F31BE1F9CB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6C-492C-8EC5-66F31BE1F9CB}"/>
              </c:ext>
            </c:extLst>
          </c:dPt>
          <c:dPt>
            <c:idx val="2"/>
            <c:bubble3D val="0"/>
            <c:spPr>
              <a:solidFill>
                <a:srgbClr val="CC99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6C-492C-8EC5-66F31BE1F9C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6C-492C-8EC5-66F31BE1F9CB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46C-492C-8EC5-66F31BE1F9CB}"/>
              </c:ext>
            </c:extLst>
          </c:dPt>
          <c:dPt>
            <c:idx val="5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46C-492C-8EC5-66F31BE1F9CB}"/>
              </c:ext>
            </c:extLst>
          </c:dPt>
          <c:dPt>
            <c:idx val="6"/>
            <c:bubble3D val="0"/>
            <c:spPr>
              <a:solidFill>
                <a:srgbClr val="8D53C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46C-492C-8EC5-66F31BE1F9C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46C-492C-8EC5-66F31BE1F9CB}"/>
              </c:ext>
            </c:extLst>
          </c:dPt>
          <c:dLbls>
            <c:dLbl>
              <c:idx val="0"/>
              <c:layout>
                <c:manualLayout>
                  <c:x val="-6.5750668867892381E-2"/>
                  <c:y val="-0.1499850517528880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6C-492C-8EC5-66F31BE1F9CB}"/>
                </c:ext>
              </c:extLst>
            </c:dLbl>
            <c:dLbl>
              <c:idx val="1"/>
              <c:layout>
                <c:manualLayout>
                  <c:x val="1.2501082472958256E-2"/>
                  <c:y val="-1.671195331183980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6C-492C-8EC5-66F31BE1F9CB}"/>
                </c:ext>
              </c:extLst>
            </c:dLbl>
            <c:dLbl>
              <c:idx val="6"/>
              <c:layout>
                <c:manualLayout>
                  <c:x val="1.2331696692570162E-2"/>
                  <c:y val="1.575642124517283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6C-492C-8EC5-66F31BE1F9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диаграммы!$A$26:$A$33</c:f>
              <c:strCache>
                <c:ptCount val="8"/>
                <c:pt idx="0">
                  <c:v>Зарплата с начислениями</c:v>
                </c:pt>
                <c:pt idx="1">
                  <c:v>Медикаменты</c:v>
                </c:pt>
                <c:pt idx="2">
                  <c:v>Продукты питания</c:v>
                </c:pt>
                <c:pt idx="3">
                  <c:v>Оплата коммунальных услуг</c:v>
                </c:pt>
                <c:pt idx="4">
                  <c:v>Трансферты населению</c:v>
                </c:pt>
                <c:pt idx="5">
                  <c:v>Субсидии</c:v>
                </c:pt>
                <c:pt idx="6">
                  <c:v>Капитальные расходы</c:v>
                </c:pt>
                <c:pt idx="7">
                  <c:v>Прочее</c:v>
                </c:pt>
              </c:strCache>
            </c:strRef>
          </c:cat>
          <c:val>
            <c:numRef>
              <c:f>диаграммы!$D$26:$D$33</c:f>
              <c:numCache>
                <c:formatCode>0.0</c:formatCode>
                <c:ptCount val="8"/>
                <c:pt idx="0">
                  <c:v>63.902029429729069</c:v>
                </c:pt>
                <c:pt idx="1">
                  <c:v>2.8069905862851181</c:v>
                </c:pt>
                <c:pt idx="2">
                  <c:v>3.1774031825832645</c:v>
                </c:pt>
                <c:pt idx="3">
                  <c:v>5.2529774140270176</c:v>
                </c:pt>
                <c:pt idx="4">
                  <c:v>3.5951640708399752</c:v>
                </c:pt>
                <c:pt idx="5">
                  <c:v>13.078968424622145</c:v>
                </c:pt>
                <c:pt idx="6">
                  <c:v>1.2708208117891049</c:v>
                </c:pt>
                <c:pt idx="7">
                  <c:v>6.9156460801243052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46C-492C-8EC5-66F31BE1F9C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466338102873083"/>
          <c:y val="3.8168594132230886E-2"/>
          <c:w val="0.25639552112437558"/>
          <c:h val="0.961831405867769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0.00556</cdr:x>
      <cdr:y>0.00741</cdr:y>
    </cdr:from>
    <cdr:to>
      <cdr:x>0.12482</cdr:x>
      <cdr:y>0.15528</cdr:y>
    </cdr:to>
    <cdr:pic>
      <cdr:nvPicPr>
        <cdr:cNvPr id="2" name="Рисунок 1">
          <a:extLst xmlns:a="http://schemas.openxmlformats.org/drawingml/2006/main">
            <a:ext uri="{FF2B5EF4-FFF2-40B4-BE49-F238E27FC236}">
              <a16:creationId xmlns:a16="http://schemas.microsoft.com/office/drawing/2014/main" id="{482D25EA-4B59-434D-BA4E-F83A36B337C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50801" y="50800"/>
          <a:ext cx="1090568" cy="101410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0.08958</cdr:x>
      <cdr:y>0.11865</cdr:y>
    </cdr:to>
    <cdr:pic>
      <cdr:nvPicPr>
        <cdr:cNvPr id="2" name="Рисунок 1">
          <a:extLst xmlns:a="http://schemas.openxmlformats.org/drawingml/2006/main">
            <a:ext uri="{FF2B5EF4-FFF2-40B4-BE49-F238E27FC236}">
              <a16:creationId xmlns:a16="http://schemas.microsoft.com/office/drawing/2014/main" id="{5D2D0BA2-B388-454E-BEC5-E54F5976EF8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19120" cy="813732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0.00943</cdr:x>
      <cdr:y>0</cdr:y>
    </cdr:from>
    <cdr:to>
      <cdr:x>0.0992</cdr:x>
      <cdr:y>0.11893</cdr:y>
    </cdr:to>
    <cdr:pic>
      <cdr:nvPicPr>
        <cdr:cNvPr id="3" name="Рисунок 2">
          <a:extLst xmlns:a="http://schemas.openxmlformats.org/drawingml/2006/main">
            <a:ext uri="{FF2B5EF4-FFF2-40B4-BE49-F238E27FC236}">
              <a16:creationId xmlns:a16="http://schemas.microsoft.com/office/drawing/2014/main" id="{3A2F43D7-D354-4EE9-B698-8EECC701F87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86054" y="0"/>
          <a:ext cx="819120" cy="813702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8056"/>
          </a:xfrm>
          <a:prstGeom prst="rect">
            <a:avLst/>
          </a:prstGeom>
        </p:spPr>
        <p:txBody>
          <a:bodyPr vert="horz" lIns="92438" tIns="46221" rIns="92438" bIns="4622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2"/>
            <a:ext cx="2971800" cy="498056"/>
          </a:xfrm>
          <a:prstGeom prst="rect">
            <a:avLst/>
          </a:prstGeom>
        </p:spPr>
        <p:txBody>
          <a:bodyPr vert="horz" lIns="92438" tIns="46221" rIns="92438" bIns="46221" rtlCol="0"/>
          <a:lstStyle>
            <a:lvl1pPr algn="r">
              <a:defRPr sz="1200"/>
            </a:lvl1pPr>
          </a:lstStyle>
          <a:p>
            <a:fld id="{5FF98817-9EF3-4085-9FF8-5146D60F1FF0}" type="datetimeFigureOut">
              <a:rPr lang="ru-RU" smtClean="0"/>
              <a:pPr/>
              <a:t>23.08.2023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8" tIns="46221" rIns="92438" bIns="46221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77197"/>
            <a:ext cx="5486400" cy="3908613"/>
          </a:xfrm>
          <a:prstGeom prst="rect">
            <a:avLst/>
          </a:prstGeom>
        </p:spPr>
        <p:txBody>
          <a:bodyPr vert="horz" lIns="92438" tIns="46221" rIns="92438" bIns="4622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71800" cy="498055"/>
          </a:xfrm>
          <a:prstGeom prst="rect">
            <a:avLst/>
          </a:prstGeom>
        </p:spPr>
        <p:txBody>
          <a:bodyPr vert="horz" lIns="92438" tIns="46221" rIns="92438" bIns="4622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28586"/>
            <a:ext cx="2971800" cy="498055"/>
          </a:xfrm>
          <a:prstGeom prst="rect">
            <a:avLst/>
          </a:prstGeom>
        </p:spPr>
        <p:txBody>
          <a:bodyPr vert="horz" lIns="92438" tIns="46221" rIns="92438" bIns="46221" rtlCol="0" anchor="b"/>
          <a:lstStyle>
            <a:lvl1pPr algn="r">
              <a:defRPr sz="1200"/>
            </a:lvl1pPr>
          </a:lstStyle>
          <a:p>
            <a:fld id="{BEBBA5AD-5052-4058-A654-3AC92B45EEA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116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7525-3409-4B19-940B-B3641452CD57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00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20AD-E4C8-4326-9BC3-148CCDE79D0C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183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E81-E871-4CC4-83BD-6478AB4022AD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864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3595-9C22-4CAD-AEEA-6C67CF18AE8E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51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2F43-ACA8-4CA6-B293-7264794DA9D7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90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6E72-76C5-47CE-847D-A35631427878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02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D65B-E7B3-4754-AACF-536C61AADC89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603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AA42-3875-4302-B44D-EC7A6C99ACD0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82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D1546-6BE6-4F34-8983-9ACC03646B7E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56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D292-BFCC-49A4-9B43-34FDDBA30576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33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5BDB-215D-4618-865D-C0D94D2226E3}" type="datetime1">
              <a:rPr lang="ru-RU" smtClean="0"/>
              <a:t>23.08.2023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10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722276E2-0BF4-4C57-A91E-1DBE618A04A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23.08.2023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6B703CFF-BD45-400F-83E1-5F461D893E6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829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889CE9-354A-4A3F-AC00-1197812B5100}"/>
              </a:ext>
            </a:extLst>
          </p:cNvPr>
          <p:cNvSpPr txBox="1"/>
          <p:nvPr/>
        </p:nvSpPr>
        <p:spPr>
          <a:xfrm>
            <a:off x="1297188" y="1627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briola" panose="04040605051002020D02" pitchFamily="82" charset="0"/>
              </a:rPr>
              <a:t>Финансовый отдел Кобринского райисполкома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FB9DAE-BB20-4D08-B2F1-799D504A09C9}"/>
              </a:ext>
            </a:extLst>
          </p:cNvPr>
          <p:cNvSpPr txBox="1"/>
          <p:nvPr/>
        </p:nvSpPr>
        <p:spPr>
          <a:xfrm>
            <a:off x="191264" y="1207661"/>
            <a:ext cx="8879191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mbria" pitchFamily="18" charset="0"/>
              </a:rPr>
              <a:t>Бюллетень исполнения бюджета Кобринского района за первое</a:t>
            </a:r>
            <a:b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mbria" pitchFamily="18" charset="0"/>
              </a:rPr>
            </a:b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mbria" pitchFamily="18" charset="0"/>
              </a:rPr>
              <a:t>полугодие 2023 года</a:t>
            </a:r>
          </a:p>
          <a:p>
            <a:pPr algn="ctr"/>
            <a:r>
              <a:rPr lang="ru-RU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D2D0BA2-B388-454E-BEC5-E54F5976EF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7" y="0"/>
            <a:ext cx="914400" cy="947928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CF3FF2-233D-453B-9F40-DE4D54CD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2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BE458-09CE-4F80-8838-55D2CD1EA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17" y="48676"/>
            <a:ext cx="7327229" cy="1092561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фактических расходов государственного предприятия "Кобринское ЖКХ" по благоустройству населенных пунктов 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8D9069D-7F43-4DD8-8326-AABC3AF4E7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696705"/>
              </p:ext>
            </p:extLst>
          </p:nvPr>
        </p:nvGraphicFramePr>
        <p:xfrm>
          <a:off x="18943" y="1207585"/>
          <a:ext cx="9125057" cy="5553075"/>
        </p:xfrm>
        <a:graphic>
          <a:graphicData uri="http://schemas.openxmlformats.org/drawingml/2006/table">
            <a:tbl>
              <a:tblPr/>
              <a:tblGrid>
                <a:gridCol w="3512533">
                  <a:extLst>
                    <a:ext uri="{9D8B030D-6E8A-4147-A177-3AD203B41FA5}">
                      <a16:colId xmlns:a16="http://schemas.microsoft.com/office/drawing/2014/main" val="561100163"/>
                    </a:ext>
                  </a:extLst>
                </a:gridCol>
                <a:gridCol w="1923393">
                  <a:extLst>
                    <a:ext uri="{9D8B030D-6E8A-4147-A177-3AD203B41FA5}">
                      <a16:colId xmlns:a16="http://schemas.microsoft.com/office/drawing/2014/main" val="3641205061"/>
                    </a:ext>
                  </a:extLst>
                </a:gridCol>
                <a:gridCol w="2007476">
                  <a:extLst>
                    <a:ext uri="{9D8B030D-6E8A-4147-A177-3AD203B41FA5}">
                      <a16:colId xmlns:a16="http://schemas.microsoft.com/office/drawing/2014/main" val="2672109651"/>
                    </a:ext>
                  </a:extLst>
                </a:gridCol>
                <a:gridCol w="1681655">
                  <a:extLst>
                    <a:ext uri="{9D8B030D-6E8A-4147-A177-3AD203B41FA5}">
                      <a16:colId xmlns:a16="http://schemas.microsoft.com/office/drawing/2014/main" val="2114533873"/>
                    </a:ext>
                  </a:extLst>
                </a:gridCol>
              </a:tblGrid>
              <a:tr h="830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расходов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Кассовые</a:t>
                      </a:r>
                    </a:p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за            1 полугодие 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Кассовые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за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полугодие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</a:t>
                      </a:r>
                    </a:p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(2023 к 2022), %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312112"/>
                  </a:ext>
                </a:extLst>
              </a:tr>
              <a:tr h="12259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поддержанию и восстановлению санитарного и технического состояния придомовых территорий многоквартирных жилых домов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360117"/>
                  </a:ext>
                </a:extLst>
              </a:tr>
              <a:tr h="188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содержанию и ремонту объектов благоустройства населенных пунктов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358523"/>
                  </a:ext>
                </a:extLst>
              </a:tr>
              <a:tr h="49607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уличному освещению населенных пунктов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966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содержанию  и ремонту улично-дорожной сети населенных пунктов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05268"/>
                  </a:ext>
                </a:extLst>
              </a:tr>
              <a:tr h="739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озеленение, воспроизводство объектов растительного мира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598517"/>
                  </a:ext>
                </a:extLst>
              </a:tr>
              <a:tr h="2832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1 697,2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603952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5F2E5EF-4981-4354-BCBE-277C492D01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7" y="0"/>
            <a:ext cx="914400" cy="9479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894263F-C961-4A89-810D-2ADEF55A8DDA}"/>
              </a:ext>
            </a:extLst>
          </p:cNvPr>
          <p:cNvSpPr txBox="1"/>
          <p:nvPr/>
        </p:nvSpPr>
        <p:spPr>
          <a:xfrm>
            <a:off x="8242695" y="892031"/>
            <a:ext cx="13092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1600" dirty="0"/>
              <a:t>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F43D731-6EA3-405D-8C8F-D297BDD6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993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889CE9-354A-4A3F-AC00-1197812B5100}"/>
              </a:ext>
            </a:extLst>
          </p:cNvPr>
          <p:cNvSpPr txBox="1"/>
          <p:nvPr/>
        </p:nvSpPr>
        <p:spPr>
          <a:xfrm>
            <a:off x="1297188" y="1627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Долговые обязательства органов местного управления и самоуправления района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D2D0BA2-B388-454E-BEC5-E54F5976EF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7" y="0"/>
            <a:ext cx="914400" cy="947928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CF3FF2-233D-453B-9F40-DE4D54CD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163676"/>
              </p:ext>
            </p:extLst>
          </p:nvPr>
        </p:nvGraphicFramePr>
        <p:xfrm>
          <a:off x="346248" y="1358989"/>
          <a:ext cx="8432560" cy="49973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17366">
                  <a:extLst>
                    <a:ext uri="{9D8B030D-6E8A-4147-A177-3AD203B41FA5}">
                      <a16:colId xmlns:a16="http://schemas.microsoft.com/office/drawing/2014/main" val="2232736563"/>
                    </a:ext>
                  </a:extLst>
                </a:gridCol>
                <a:gridCol w="1807779">
                  <a:extLst>
                    <a:ext uri="{9D8B030D-6E8A-4147-A177-3AD203B41FA5}">
                      <a16:colId xmlns:a16="http://schemas.microsoft.com/office/drawing/2014/main" val="2721151635"/>
                    </a:ext>
                  </a:extLst>
                </a:gridCol>
                <a:gridCol w="1807779">
                  <a:extLst>
                    <a:ext uri="{9D8B030D-6E8A-4147-A177-3AD203B41FA5}">
                      <a16:colId xmlns:a16="http://schemas.microsoft.com/office/drawing/2014/main" val="4243537669"/>
                    </a:ext>
                  </a:extLst>
                </a:gridCol>
                <a:gridCol w="1999636">
                  <a:extLst>
                    <a:ext uri="{9D8B030D-6E8A-4147-A177-3AD203B41FA5}">
                      <a16:colId xmlns:a16="http://schemas.microsoft.com/office/drawing/2014/main" val="3073024967"/>
                    </a:ext>
                  </a:extLst>
                </a:gridCol>
              </a:tblGrid>
              <a:tr h="101871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обязательств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01.01.2023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01.07.2023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(+,-)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58406"/>
                  </a:ext>
                </a:extLst>
              </a:tr>
              <a:tr h="7131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кредиты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+ 2 000,0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1629044"/>
                  </a:ext>
                </a:extLst>
              </a:tr>
              <a:tr h="285240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Долг, гарантированный местными</a:t>
                      </a:r>
                      <a:r>
                        <a:rPr lang="ru-RU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исполнительными и распорядительными органами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2 401,2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2 306,4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-94,8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53510"/>
                  </a:ext>
                </a:extLst>
              </a:tr>
              <a:tr h="41314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2 401,2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4 306,4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1 905,2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576336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430E43F-817B-49BD-93FE-543FD17E53EC}"/>
              </a:ext>
            </a:extLst>
          </p:cNvPr>
          <p:cNvSpPr txBox="1"/>
          <p:nvPr/>
        </p:nvSpPr>
        <p:spPr>
          <a:xfrm>
            <a:off x="8220940" y="947928"/>
            <a:ext cx="1115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85891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4ACF55-2706-480A-94C0-001B6A67B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0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AF27F1C4-2CFE-463C-9873-3BB641141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3" y="17773"/>
            <a:ext cx="9144000" cy="6858000"/>
          </a:xfr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 algn="ctr">
              <a:lnSpc>
                <a:spcPts val="336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количественного состава  </a:t>
            </a:r>
          </a:p>
          <a:p>
            <a:pPr marL="0" indent="0" algn="ctr">
              <a:lnSpc>
                <a:spcPts val="336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бюджета Кобринского района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13C8D10-C85A-4392-B21A-528E893D8CB8}"/>
              </a:ext>
            </a:extLst>
          </p:cNvPr>
          <p:cNvSpPr/>
          <p:nvPr/>
        </p:nvSpPr>
        <p:spPr>
          <a:xfrm>
            <a:off x="176168" y="2248251"/>
            <a:ext cx="2441197" cy="78063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Организации</a:t>
            </a: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id="{733DB0BD-F44D-42BE-AD5D-F2C58E6EDD9B}"/>
              </a:ext>
            </a:extLst>
          </p:cNvPr>
          <p:cNvSpPr txBox="1">
            <a:spLocks/>
          </p:cNvSpPr>
          <p:nvPr/>
        </p:nvSpPr>
        <p:spPr>
          <a:xfrm>
            <a:off x="0" y="2208199"/>
            <a:ext cx="9144000" cy="544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891" indent="-342891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84B355EB-556C-48B2-87F6-58403C66A029}"/>
              </a:ext>
            </a:extLst>
          </p:cNvPr>
          <p:cNvSpPr/>
          <p:nvPr/>
        </p:nvSpPr>
        <p:spPr>
          <a:xfrm>
            <a:off x="176168" y="3373094"/>
            <a:ext cx="2761185" cy="795368"/>
          </a:xfrm>
          <a:prstGeom prst="roundRect">
            <a:avLst/>
          </a:prstGeom>
          <a:solidFill>
            <a:srgbClr val="73A9F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Индивидуальные предприниматели</a:t>
            </a:r>
          </a:p>
        </p:txBody>
      </p:sp>
      <p:sp>
        <p:nvSpPr>
          <p:cNvPr id="11" name="Объект 6">
            <a:extLst>
              <a:ext uri="{FF2B5EF4-FFF2-40B4-BE49-F238E27FC236}">
                <a16:creationId xmlns:a16="http://schemas.microsoft.com/office/drawing/2014/main" id="{E82CBA5D-B0E0-4A59-8463-20A10A122135}"/>
              </a:ext>
            </a:extLst>
          </p:cNvPr>
          <p:cNvSpPr txBox="1">
            <a:spLocks/>
          </p:cNvSpPr>
          <p:nvPr/>
        </p:nvSpPr>
        <p:spPr>
          <a:xfrm>
            <a:off x="0" y="2208199"/>
            <a:ext cx="9144000" cy="544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891" indent="-342891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D173533-32B9-4C11-B3ED-BF4F09A6B650}"/>
              </a:ext>
            </a:extLst>
          </p:cNvPr>
          <p:cNvSpPr/>
          <p:nvPr/>
        </p:nvSpPr>
        <p:spPr>
          <a:xfrm>
            <a:off x="176168" y="4553843"/>
            <a:ext cx="2701256" cy="839747"/>
          </a:xfrm>
          <a:prstGeom prst="roundRect">
            <a:avLst/>
          </a:prstGeom>
          <a:solidFill>
            <a:srgbClr val="FF99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Физические лица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2CDE0E41-FF35-4B01-B160-EE1538177FEE}"/>
              </a:ext>
            </a:extLst>
          </p:cNvPr>
          <p:cNvSpPr/>
          <p:nvPr/>
        </p:nvSpPr>
        <p:spPr>
          <a:xfrm>
            <a:off x="3408297" y="2285404"/>
            <a:ext cx="1289749" cy="7117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1 223</a:t>
            </a:r>
          </a:p>
        </p:txBody>
      </p:sp>
      <p:sp>
        <p:nvSpPr>
          <p:cNvPr id="14" name="Объект 6">
            <a:extLst>
              <a:ext uri="{FF2B5EF4-FFF2-40B4-BE49-F238E27FC236}">
                <a16:creationId xmlns:a16="http://schemas.microsoft.com/office/drawing/2014/main" id="{6B7F9363-4518-4688-8A27-64F9347F3E9E}"/>
              </a:ext>
            </a:extLst>
          </p:cNvPr>
          <p:cNvSpPr txBox="1">
            <a:spLocks/>
          </p:cNvSpPr>
          <p:nvPr/>
        </p:nvSpPr>
        <p:spPr>
          <a:xfrm>
            <a:off x="3053593" y="2208199"/>
            <a:ext cx="9144000" cy="544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891" indent="-342891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9E09C023-37D5-4748-8928-6EA229F93511}"/>
              </a:ext>
            </a:extLst>
          </p:cNvPr>
          <p:cNvSpPr/>
          <p:nvPr/>
        </p:nvSpPr>
        <p:spPr>
          <a:xfrm>
            <a:off x="3408297" y="4653268"/>
            <a:ext cx="1319110" cy="729042"/>
          </a:xfrm>
          <a:prstGeom prst="roundRect">
            <a:avLst/>
          </a:prstGeom>
          <a:solidFill>
            <a:srgbClr val="FF99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41 305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8F0DAF14-53F1-4D41-BF6D-3CC26109D92A}"/>
              </a:ext>
            </a:extLst>
          </p:cNvPr>
          <p:cNvSpPr/>
          <p:nvPr/>
        </p:nvSpPr>
        <p:spPr>
          <a:xfrm>
            <a:off x="3399084" y="3451705"/>
            <a:ext cx="1309897" cy="635900"/>
          </a:xfrm>
          <a:prstGeom prst="roundRect">
            <a:avLst/>
          </a:prstGeom>
          <a:solidFill>
            <a:srgbClr val="73A9F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2 316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8A367CDE-0229-453D-A722-9D1CF644EE99}"/>
              </a:ext>
            </a:extLst>
          </p:cNvPr>
          <p:cNvSpPr/>
          <p:nvPr/>
        </p:nvSpPr>
        <p:spPr>
          <a:xfrm>
            <a:off x="5267702" y="2248251"/>
            <a:ext cx="1309897" cy="78063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1 226</a:t>
            </a:r>
          </a:p>
        </p:txBody>
      </p:sp>
      <p:sp>
        <p:nvSpPr>
          <p:cNvPr id="18" name="Объект 6">
            <a:extLst>
              <a:ext uri="{FF2B5EF4-FFF2-40B4-BE49-F238E27FC236}">
                <a16:creationId xmlns:a16="http://schemas.microsoft.com/office/drawing/2014/main" id="{0DE5A20D-DE17-461A-BD59-57BFE61CED17}"/>
              </a:ext>
            </a:extLst>
          </p:cNvPr>
          <p:cNvSpPr txBox="1">
            <a:spLocks/>
          </p:cNvSpPr>
          <p:nvPr/>
        </p:nvSpPr>
        <p:spPr>
          <a:xfrm>
            <a:off x="2877424" y="602311"/>
            <a:ext cx="9144000" cy="544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891" indent="-342891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6130D8D8-1873-44CA-B84B-2E17A7E8F2E4}"/>
              </a:ext>
            </a:extLst>
          </p:cNvPr>
          <p:cNvSpPr/>
          <p:nvPr/>
        </p:nvSpPr>
        <p:spPr>
          <a:xfrm>
            <a:off x="5267702" y="3463235"/>
            <a:ext cx="1289749" cy="615086"/>
          </a:xfrm>
          <a:prstGeom prst="roundRect">
            <a:avLst/>
          </a:prstGeom>
          <a:solidFill>
            <a:srgbClr val="73A9F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2 267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3C26BDE7-179B-48EC-BE29-4A0CDB57D019}"/>
              </a:ext>
            </a:extLst>
          </p:cNvPr>
          <p:cNvSpPr/>
          <p:nvPr/>
        </p:nvSpPr>
        <p:spPr>
          <a:xfrm>
            <a:off x="7157790" y="3451706"/>
            <a:ext cx="1529010" cy="609285"/>
          </a:xfrm>
          <a:prstGeom prst="roundRect">
            <a:avLst/>
          </a:prstGeom>
          <a:solidFill>
            <a:srgbClr val="73A9F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2 270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1585D696-5DC5-44C9-B63D-8D389ED1F7B6}"/>
              </a:ext>
            </a:extLst>
          </p:cNvPr>
          <p:cNvSpPr/>
          <p:nvPr/>
        </p:nvSpPr>
        <p:spPr>
          <a:xfrm>
            <a:off x="7147255" y="2285405"/>
            <a:ext cx="1529010" cy="69767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1 230</a:t>
            </a: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3E2E7857-6180-4E61-9EC7-1C90016AC2FD}"/>
              </a:ext>
            </a:extLst>
          </p:cNvPr>
          <p:cNvSpPr/>
          <p:nvPr/>
        </p:nvSpPr>
        <p:spPr>
          <a:xfrm>
            <a:off x="5333469" y="4729826"/>
            <a:ext cx="1289749" cy="652484"/>
          </a:xfrm>
          <a:prstGeom prst="roundRect">
            <a:avLst/>
          </a:prstGeom>
          <a:solidFill>
            <a:srgbClr val="FF99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51 387</a:t>
            </a: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E7FC4A4E-4504-4C3E-A5E2-5ED06DE6F33D}"/>
              </a:ext>
            </a:extLst>
          </p:cNvPr>
          <p:cNvSpPr/>
          <p:nvPr/>
        </p:nvSpPr>
        <p:spPr>
          <a:xfrm>
            <a:off x="7148693" y="4729826"/>
            <a:ext cx="1538107" cy="663764"/>
          </a:xfrm>
          <a:prstGeom prst="roundRect">
            <a:avLst/>
          </a:prstGeom>
          <a:solidFill>
            <a:srgbClr val="FF99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51 319</a:t>
            </a:r>
          </a:p>
        </p:txBody>
      </p:sp>
      <p:sp>
        <p:nvSpPr>
          <p:cNvPr id="27" name="Стрелка: изогнутая вниз 26">
            <a:extLst>
              <a:ext uri="{FF2B5EF4-FFF2-40B4-BE49-F238E27FC236}">
                <a16:creationId xmlns:a16="http://schemas.microsoft.com/office/drawing/2014/main" id="{ECA2B9A6-7070-487A-B20A-0F12E14F77EC}"/>
              </a:ext>
            </a:extLst>
          </p:cNvPr>
          <p:cNvSpPr/>
          <p:nvPr/>
        </p:nvSpPr>
        <p:spPr>
          <a:xfrm>
            <a:off x="4727407" y="2425269"/>
            <a:ext cx="547784" cy="205099"/>
          </a:xfrm>
          <a:prstGeom prst="curved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Стрелка: изогнутая вниз 27">
            <a:extLst>
              <a:ext uri="{FF2B5EF4-FFF2-40B4-BE49-F238E27FC236}">
                <a16:creationId xmlns:a16="http://schemas.microsoft.com/office/drawing/2014/main" id="{CD6EAEE0-6AAE-4D82-A44E-F70C3B8209FC}"/>
              </a:ext>
            </a:extLst>
          </p:cNvPr>
          <p:cNvSpPr/>
          <p:nvPr/>
        </p:nvSpPr>
        <p:spPr>
          <a:xfrm>
            <a:off x="6606935" y="2462207"/>
            <a:ext cx="570317" cy="205099"/>
          </a:xfrm>
          <a:prstGeom prst="curved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Стрелка: изогнутая вверх 31">
            <a:extLst>
              <a:ext uri="{FF2B5EF4-FFF2-40B4-BE49-F238E27FC236}">
                <a16:creationId xmlns:a16="http://schemas.microsoft.com/office/drawing/2014/main" id="{90EEBA83-2893-4D70-A2BE-0B71D14DACB5}"/>
              </a:ext>
            </a:extLst>
          </p:cNvPr>
          <p:cNvSpPr/>
          <p:nvPr/>
        </p:nvSpPr>
        <p:spPr>
          <a:xfrm>
            <a:off x="4742007" y="3581180"/>
            <a:ext cx="570317" cy="278009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Стрелка: изогнутая вверх 32">
            <a:extLst>
              <a:ext uri="{FF2B5EF4-FFF2-40B4-BE49-F238E27FC236}">
                <a16:creationId xmlns:a16="http://schemas.microsoft.com/office/drawing/2014/main" id="{39178474-03C3-411C-8E74-4BA302D8A6F3}"/>
              </a:ext>
            </a:extLst>
          </p:cNvPr>
          <p:cNvSpPr/>
          <p:nvPr/>
        </p:nvSpPr>
        <p:spPr>
          <a:xfrm>
            <a:off x="6569163" y="3623621"/>
            <a:ext cx="579530" cy="293510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Стрелка: изогнутая вверх 33">
            <a:extLst>
              <a:ext uri="{FF2B5EF4-FFF2-40B4-BE49-F238E27FC236}">
                <a16:creationId xmlns:a16="http://schemas.microsoft.com/office/drawing/2014/main" id="{217A95A8-4089-443C-B324-55731EDAC6EA}"/>
              </a:ext>
            </a:extLst>
          </p:cNvPr>
          <p:cNvSpPr/>
          <p:nvPr/>
        </p:nvSpPr>
        <p:spPr>
          <a:xfrm>
            <a:off x="4749465" y="5007991"/>
            <a:ext cx="628921" cy="275515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Стрелка: изогнутая вверх 34">
            <a:extLst>
              <a:ext uri="{FF2B5EF4-FFF2-40B4-BE49-F238E27FC236}">
                <a16:creationId xmlns:a16="http://schemas.microsoft.com/office/drawing/2014/main" id="{43036217-68A5-4B48-AAE1-54271EF69C11}"/>
              </a:ext>
            </a:extLst>
          </p:cNvPr>
          <p:cNvSpPr/>
          <p:nvPr/>
        </p:nvSpPr>
        <p:spPr>
          <a:xfrm>
            <a:off x="6627692" y="4930585"/>
            <a:ext cx="579530" cy="267364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F2B8610-8EA0-482D-BF92-494F50DA99E4}"/>
              </a:ext>
            </a:extLst>
          </p:cNvPr>
          <p:cNvSpPr txBox="1"/>
          <p:nvPr/>
        </p:nvSpPr>
        <p:spPr>
          <a:xfrm>
            <a:off x="6565251" y="1891447"/>
            <a:ext cx="6536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77AB990-3A0D-49F7-A1E4-4FD66332CF2B}"/>
              </a:ext>
            </a:extLst>
          </p:cNvPr>
          <p:cNvSpPr txBox="1"/>
          <p:nvPr/>
        </p:nvSpPr>
        <p:spPr>
          <a:xfrm>
            <a:off x="4689446" y="1932758"/>
            <a:ext cx="6440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E83AB75-5DA8-4DB2-8D89-E2FF4B88E1FA}"/>
              </a:ext>
            </a:extLst>
          </p:cNvPr>
          <p:cNvSpPr txBox="1"/>
          <p:nvPr/>
        </p:nvSpPr>
        <p:spPr>
          <a:xfrm>
            <a:off x="4572000" y="3035981"/>
            <a:ext cx="906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-49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3D3486-2CF0-4117-87B6-7849F3F97CF5}"/>
              </a:ext>
            </a:extLst>
          </p:cNvPr>
          <p:cNvSpPr txBox="1"/>
          <p:nvPr/>
        </p:nvSpPr>
        <p:spPr>
          <a:xfrm>
            <a:off x="6541430" y="2979139"/>
            <a:ext cx="6536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03D9A63-7859-41BA-B408-DC93BE27D956}"/>
              </a:ext>
            </a:extLst>
          </p:cNvPr>
          <p:cNvSpPr txBox="1"/>
          <p:nvPr/>
        </p:nvSpPr>
        <p:spPr>
          <a:xfrm>
            <a:off x="4360601" y="4170645"/>
            <a:ext cx="1289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+10 082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E359D27-E720-4FAA-83E0-8C5F52A6CF3A}"/>
              </a:ext>
            </a:extLst>
          </p:cNvPr>
          <p:cNvSpPr txBox="1"/>
          <p:nvPr/>
        </p:nvSpPr>
        <p:spPr>
          <a:xfrm>
            <a:off x="6541429" y="4170645"/>
            <a:ext cx="12395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- 68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77405B5A-816E-4973-8DC6-DD9A74B8C8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00"/>
            <a:ext cx="1034041" cy="1071956"/>
          </a:xfrm>
          <a:prstGeom prst="rect">
            <a:avLst/>
          </a:prstGeom>
        </p:spPr>
      </p:pic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482E76D6-9711-41F5-A7F3-D7589ED966E9}"/>
              </a:ext>
            </a:extLst>
          </p:cNvPr>
          <p:cNvSpPr/>
          <p:nvPr/>
        </p:nvSpPr>
        <p:spPr>
          <a:xfrm>
            <a:off x="3399084" y="1090032"/>
            <a:ext cx="1350381" cy="850469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полугодие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2021</a:t>
            </a:r>
          </a:p>
        </p:txBody>
      </p:sp>
      <p:sp>
        <p:nvSpPr>
          <p:cNvPr id="45" name="Прямоугольник: скругленные углы 44">
            <a:extLst>
              <a:ext uri="{FF2B5EF4-FFF2-40B4-BE49-F238E27FC236}">
                <a16:creationId xmlns:a16="http://schemas.microsoft.com/office/drawing/2014/main" id="{D3B65EF3-C8F0-4E2C-B558-2080C681234D}"/>
              </a:ext>
            </a:extLst>
          </p:cNvPr>
          <p:cNvSpPr/>
          <p:nvPr/>
        </p:nvSpPr>
        <p:spPr>
          <a:xfrm>
            <a:off x="5250747" y="1126944"/>
            <a:ext cx="1309897" cy="845759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полугодие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2022</a:t>
            </a:r>
          </a:p>
        </p:txBody>
      </p: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E9417279-B8F4-4CA1-87C8-8D2BC9AF8E2C}"/>
              </a:ext>
            </a:extLst>
          </p:cNvPr>
          <p:cNvSpPr/>
          <p:nvPr/>
        </p:nvSpPr>
        <p:spPr>
          <a:xfrm>
            <a:off x="7122559" y="1175399"/>
            <a:ext cx="1467768" cy="80047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полугодие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2023</a:t>
            </a:r>
          </a:p>
        </p:txBody>
      </p:sp>
      <p:sp>
        <p:nvSpPr>
          <p:cNvPr id="47" name="Номер слайда 46">
            <a:extLst>
              <a:ext uri="{FF2B5EF4-FFF2-40B4-BE49-F238E27FC236}">
                <a16:creationId xmlns:a16="http://schemas.microsoft.com/office/drawing/2014/main" id="{99CE4513-A7C3-4D3C-AA4E-F586EE15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88221"/>
            <a:ext cx="2133600" cy="365125"/>
          </a:xfrm>
        </p:spPr>
        <p:txBody>
          <a:bodyPr/>
          <a:lstStyle/>
          <a:p>
            <a:pPr marL="0" marR="0" lvl="0" indent="0" algn="r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703CFF-BD45-400F-83E1-5F461D893E6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Прямоугольник: скругленные углы 47">
            <a:extLst>
              <a:ext uri="{FF2B5EF4-FFF2-40B4-BE49-F238E27FC236}">
                <a16:creationId xmlns:a16="http://schemas.microsoft.com/office/drawing/2014/main" id="{6EF68814-9107-4035-87A1-E030EB3EDE06}"/>
              </a:ext>
            </a:extLst>
          </p:cNvPr>
          <p:cNvSpPr/>
          <p:nvPr/>
        </p:nvSpPr>
        <p:spPr>
          <a:xfrm>
            <a:off x="176168" y="5778971"/>
            <a:ext cx="2701256" cy="72050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Всего:</a:t>
            </a:r>
          </a:p>
        </p:txBody>
      </p: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2681BAE7-3A96-4B5D-8118-D03B64CD4792}"/>
              </a:ext>
            </a:extLst>
          </p:cNvPr>
          <p:cNvSpPr/>
          <p:nvPr/>
        </p:nvSpPr>
        <p:spPr>
          <a:xfrm>
            <a:off x="3399084" y="5757609"/>
            <a:ext cx="1319110" cy="76768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44 844</a:t>
            </a:r>
          </a:p>
        </p:txBody>
      </p:sp>
      <p:sp>
        <p:nvSpPr>
          <p:cNvPr id="50" name="Прямоугольник: скругленные углы 49">
            <a:extLst>
              <a:ext uri="{FF2B5EF4-FFF2-40B4-BE49-F238E27FC236}">
                <a16:creationId xmlns:a16="http://schemas.microsoft.com/office/drawing/2014/main" id="{B760218D-512C-400C-8CCC-103C5E70AD49}"/>
              </a:ext>
            </a:extLst>
          </p:cNvPr>
          <p:cNvSpPr/>
          <p:nvPr/>
        </p:nvSpPr>
        <p:spPr>
          <a:xfrm>
            <a:off x="5287850" y="5757608"/>
            <a:ext cx="1289749" cy="72160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54 880</a:t>
            </a:r>
          </a:p>
        </p:txBody>
      </p:sp>
      <p:sp>
        <p:nvSpPr>
          <p:cNvPr id="51" name="Прямоугольник: скругленные углы 50">
            <a:extLst>
              <a:ext uri="{FF2B5EF4-FFF2-40B4-BE49-F238E27FC236}">
                <a16:creationId xmlns:a16="http://schemas.microsoft.com/office/drawing/2014/main" id="{ED424779-5805-419E-BA72-D4B89B570A57}"/>
              </a:ext>
            </a:extLst>
          </p:cNvPr>
          <p:cNvSpPr/>
          <p:nvPr/>
        </p:nvSpPr>
        <p:spPr>
          <a:xfrm>
            <a:off x="7180269" y="5738467"/>
            <a:ext cx="1506531" cy="72160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54 819</a:t>
            </a:r>
          </a:p>
        </p:txBody>
      </p:sp>
      <p:pic>
        <p:nvPicPr>
          <p:cNvPr id="52" name="Рисунок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33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B80E6EF-E72E-4265-8049-AC7280CB0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665581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6DA251E-0EC5-40DD-8D65-AEBD30F2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703CFF-BD45-400F-83E1-5F461D893E65}" type="slidenum">
              <a:rPr kumimoji="0" lang="ru-RU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892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793C9B8-F6AC-4ACB-B685-2101C57E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18A8B57-7A9D-4D1E-A1E0-D18A8AF534F3}"/>
              </a:ext>
            </a:extLst>
          </p:cNvPr>
          <p:cNvSpPr txBox="1">
            <a:spLocks/>
          </p:cNvSpPr>
          <p:nvPr/>
        </p:nvSpPr>
        <p:spPr>
          <a:xfrm>
            <a:off x="942020" y="250695"/>
            <a:ext cx="7573330" cy="1510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Структура поступлений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доходных источников в 1 полугодии 2023 года </a:t>
            </a:r>
            <a:r>
              <a:rPr lang="ru-RU" sz="28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(удельный вес,%)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35084E41-CA90-4FAD-A033-EC03796BA2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0911826"/>
              </p:ext>
            </p:extLst>
          </p:nvPr>
        </p:nvGraphicFramePr>
        <p:xfrm>
          <a:off x="-18943" y="1657831"/>
          <a:ext cx="9144000" cy="5189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3730D1D-36AC-4CEA-AFC2-1AC3C954F5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388"/>
            <a:ext cx="1090604" cy="101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1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4984328"/>
              </p:ext>
            </p:extLst>
          </p:nvPr>
        </p:nvGraphicFramePr>
        <p:xfrm>
          <a:off x="0" y="-1627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3F51815-0BC2-44A4-8000-6BA64F757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19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B80E6EF-E72E-4265-8049-AC7280CB0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7991272"/>
              </p:ext>
            </p:extLst>
          </p:nvPr>
        </p:nvGraphicFramePr>
        <p:xfrm>
          <a:off x="44110" y="32541"/>
          <a:ext cx="9301226" cy="6809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8F4A898-61EE-4C55-A23B-06F2D6E82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6B703CFF-BD45-400F-83E1-5F461D893E65}" type="slidenum">
              <a:rPr lang="ru-RU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defTabSz="342900">
                <a:defRPr/>
              </a:pPr>
              <a:t>6</a:t>
            </a:fld>
            <a:endParaRPr lang="ru-RU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771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1377" y="0"/>
            <a:ext cx="8264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расходов бюджета района по функциональной классификации, %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2D0BA2-B388-454E-BEC5-E54F5976EF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" cy="947928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6DF4846-298C-4D18-BBC0-CDD1D38B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3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123642"/>
              </p:ext>
            </p:extLst>
          </p:nvPr>
        </p:nvGraphicFramePr>
        <p:xfrm>
          <a:off x="-18943" y="818872"/>
          <a:ext cx="9144000" cy="6032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53311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457201" y="-5418"/>
            <a:ext cx="705441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b"/>
            <a:r>
              <a:rPr lang="ru-RU" sz="2800" b="1" dirty="0">
                <a:ln w="0"/>
                <a:latin typeface="Times New Roman" panose="02020603050405020304" pitchFamily="18" charset="0"/>
              </a:rPr>
              <a:t>Расходы бюджета района</a:t>
            </a:r>
          </a:p>
          <a:p>
            <a:pPr algn="ctr" fontAlgn="b"/>
            <a:r>
              <a:rPr lang="ru-RU" sz="2800" b="1" dirty="0">
                <a:ln w="0"/>
                <a:latin typeface="Times New Roman" panose="02020603050405020304" pitchFamily="18" charset="0"/>
              </a:rPr>
              <a:t>по экономической классификации, %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6DF4846-298C-4D18-BBC0-CDD1D38B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0"/>
            <a:ext cx="692498" cy="80941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2D0BA2-B388-454E-BEC5-E54F5976EF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" cy="94792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074460"/>
              </p:ext>
            </p:extLst>
          </p:nvPr>
        </p:nvGraphicFramePr>
        <p:xfrm>
          <a:off x="6853587" y="591127"/>
          <a:ext cx="2250922" cy="5893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461">
                  <a:extLst>
                    <a:ext uri="{9D8B030D-6E8A-4147-A177-3AD203B41FA5}">
                      <a16:colId xmlns:a16="http://schemas.microsoft.com/office/drawing/2014/main" val="2342983763"/>
                    </a:ext>
                  </a:extLst>
                </a:gridCol>
                <a:gridCol w="1125461">
                  <a:extLst>
                    <a:ext uri="{9D8B030D-6E8A-4147-A177-3AD203B41FA5}">
                      <a16:colId xmlns:a16="http://schemas.microsoft.com/office/drawing/2014/main" val="2019126525"/>
                    </a:ext>
                  </a:extLst>
                </a:gridCol>
              </a:tblGrid>
              <a:tr h="5725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</a:t>
                      </a:r>
                      <a:r>
                        <a:rPr lang="ru-RU" sz="1500" b="1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ru-RU" sz="1500" b="1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b="1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5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2022 г., 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190231"/>
                  </a:ext>
                </a:extLst>
              </a:tr>
              <a:tr h="3813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685,2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799021"/>
                  </a:ext>
                </a:extLst>
              </a:tr>
              <a:tr h="6831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446,1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130,1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537191"/>
                  </a:ext>
                </a:extLst>
              </a:tr>
              <a:tr h="7777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768,8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116,9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53535"/>
                  </a:ext>
                </a:extLst>
              </a:tr>
              <a:tr h="8828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577,5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103,4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274346"/>
                  </a:ext>
                </a:extLst>
              </a:tr>
              <a:tr h="483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132,9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113,1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122001"/>
                  </a:ext>
                </a:extLst>
              </a:tr>
              <a:tr h="6936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397,2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117,7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111172"/>
                  </a:ext>
                </a:extLst>
              </a:tr>
              <a:tr h="6936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107,4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424,3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199580"/>
                  </a:ext>
                </a:extLst>
              </a:tr>
              <a:tr h="7252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026,4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136,8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105362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0000000-0008-0000-03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8608370"/>
              </p:ext>
            </p:extLst>
          </p:nvPr>
        </p:nvGraphicFramePr>
        <p:xfrm>
          <a:off x="-2396359" y="974367"/>
          <a:ext cx="9711559" cy="5883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56658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F22691-2685-4299-B13D-96A65898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838" y="0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района </a:t>
            </a:r>
            <a:b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(жилищно-коммунальное хозяйство и жилищное строительство)</a:t>
            </a:r>
            <a:endParaRPr lang="ru-RU" sz="26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D626904-28C8-4EF5-B654-64A9F46510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646626"/>
              </p:ext>
            </p:extLst>
          </p:nvPr>
        </p:nvGraphicFramePr>
        <p:xfrm>
          <a:off x="0" y="1279080"/>
          <a:ext cx="9125057" cy="55253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1969">
                  <a:extLst>
                    <a:ext uri="{9D8B030D-6E8A-4147-A177-3AD203B41FA5}">
                      <a16:colId xmlns:a16="http://schemas.microsoft.com/office/drawing/2014/main" val="2405492175"/>
                    </a:ext>
                  </a:extLst>
                </a:gridCol>
                <a:gridCol w="1357782">
                  <a:extLst>
                    <a:ext uri="{9D8B030D-6E8A-4147-A177-3AD203B41FA5}">
                      <a16:colId xmlns:a16="http://schemas.microsoft.com/office/drawing/2014/main" val="4129948234"/>
                    </a:ext>
                  </a:extLst>
                </a:gridCol>
                <a:gridCol w="1163655">
                  <a:extLst>
                    <a:ext uri="{9D8B030D-6E8A-4147-A177-3AD203B41FA5}">
                      <a16:colId xmlns:a16="http://schemas.microsoft.com/office/drawing/2014/main" val="1763964826"/>
                    </a:ext>
                  </a:extLst>
                </a:gridCol>
                <a:gridCol w="1046452">
                  <a:extLst>
                    <a:ext uri="{9D8B030D-6E8A-4147-A177-3AD203B41FA5}">
                      <a16:colId xmlns:a16="http://schemas.microsoft.com/office/drawing/2014/main" val="3634471538"/>
                    </a:ext>
                  </a:extLst>
                </a:gridCol>
                <a:gridCol w="1314343">
                  <a:extLst>
                    <a:ext uri="{9D8B030D-6E8A-4147-A177-3AD203B41FA5}">
                      <a16:colId xmlns:a16="http://schemas.microsoft.com/office/drawing/2014/main" val="2469118354"/>
                    </a:ext>
                  </a:extLst>
                </a:gridCol>
                <a:gridCol w="1280856">
                  <a:extLst>
                    <a:ext uri="{9D8B030D-6E8A-4147-A177-3AD203B41FA5}">
                      <a16:colId xmlns:a16="http://schemas.microsoft.com/office/drawing/2014/main" val="2796803228"/>
                    </a:ext>
                  </a:extLst>
                </a:gridCol>
              </a:tblGrid>
              <a:tr h="4687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расходов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Кассовое исполнение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Утверждено на 2023 год, план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годовых назначений 2023 года, %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297499"/>
                  </a:ext>
                </a:extLst>
              </a:tr>
              <a:tr h="879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первое полугодие 2022 года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первое полугодие 2023 года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139550"/>
                  </a:ext>
                </a:extLst>
              </a:tr>
              <a:tr h="54028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строительство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29,8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60,1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49,6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725634"/>
                  </a:ext>
                </a:extLst>
              </a:tr>
              <a:tr h="546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Субсидирование ЖКУ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505,3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7 870,9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121,0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415,2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63,4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95234"/>
                  </a:ext>
                </a:extLst>
              </a:tr>
              <a:tr h="59909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жилищного фонда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158,7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171,4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108,0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386,5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44,3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250169"/>
                  </a:ext>
                </a:extLst>
              </a:tr>
              <a:tr h="59908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жилищного фонда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781,1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879,0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1 400,0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62,8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427104"/>
                  </a:ext>
                </a:extLst>
              </a:tr>
              <a:tr h="58857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населенных пунктов (с учётом капитальных расходов)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1 989,7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2 779,6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139,7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3 931,3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425472"/>
                  </a:ext>
                </a:extLst>
              </a:tr>
              <a:tr h="52539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67,2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91,6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165,9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40,5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866991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9 539,0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11 797,9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123,7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359,0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64,3</a:t>
                      </a:r>
                    </a:p>
                  </a:txBody>
                  <a:tcPr marL="7478" marR="7478" marT="7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970357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DDA748-09ED-4184-8F80-C56BB66D5C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7" y="0"/>
            <a:ext cx="914400" cy="9479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30E43F-817B-49BD-93FE-543FD17E53EC}"/>
              </a:ext>
            </a:extLst>
          </p:cNvPr>
          <p:cNvSpPr txBox="1"/>
          <p:nvPr/>
        </p:nvSpPr>
        <p:spPr>
          <a:xfrm>
            <a:off x="8220940" y="947928"/>
            <a:ext cx="1115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D78C7FF-DECF-4F78-B427-5C8475085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C6045-B4BA-4FD7-A184-92DFAE9C62C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559" y="16270"/>
            <a:ext cx="692498" cy="8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952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6179</TotalTime>
  <Words>482</Words>
  <Application>Microsoft Office PowerPoint</Application>
  <PresentationFormat>Экран (4:3)</PresentationFormat>
  <Paragraphs>182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Gabriola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расходов бюджета района  (жилищно-коммунальное хозяйство и жилищное строительство)</vt:lpstr>
      <vt:lpstr>Структура фактических расходов государственного предприятия "Кобринское ЖКХ" по благоустройству населенных пунктов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Кобринского района  за 2018 год</dc:title>
  <dc:creator>Admin</dc:creator>
  <cp:lastModifiedBy>Микитюк Светлана Ивановна</cp:lastModifiedBy>
  <cp:revision>670</cp:revision>
  <cp:lastPrinted>2023-07-28T09:01:56Z</cp:lastPrinted>
  <dcterms:created xsi:type="dcterms:W3CDTF">2020-02-07T06:12:03Z</dcterms:created>
  <dcterms:modified xsi:type="dcterms:W3CDTF">2023-08-23T06:19:22Z</dcterms:modified>
</cp:coreProperties>
</file>